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8"/>
  </p:notesMasterIdLst>
  <p:sldIdLst>
    <p:sldId id="1611" r:id="rId2"/>
    <p:sldId id="391" r:id="rId3"/>
    <p:sldId id="392" r:id="rId4"/>
    <p:sldId id="393" r:id="rId5"/>
    <p:sldId id="394" r:id="rId6"/>
    <p:sldId id="396" r:id="rId7"/>
    <p:sldId id="397" r:id="rId8"/>
    <p:sldId id="1612" r:id="rId9"/>
    <p:sldId id="398" r:id="rId10"/>
    <p:sldId id="399" r:id="rId11"/>
    <p:sldId id="400" r:id="rId12"/>
    <p:sldId id="401" r:id="rId13"/>
    <p:sldId id="402" r:id="rId14"/>
    <p:sldId id="403" r:id="rId15"/>
    <p:sldId id="404" r:id="rId16"/>
    <p:sldId id="405" r:id="rId17"/>
    <p:sldId id="406" r:id="rId18"/>
    <p:sldId id="407" r:id="rId19"/>
    <p:sldId id="409" r:id="rId20"/>
    <p:sldId id="408" r:id="rId21"/>
    <p:sldId id="410" r:id="rId22"/>
    <p:sldId id="411" r:id="rId23"/>
    <p:sldId id="412" r:id="rId24"/>
    <p:sldId id="413" r:id="rId25"/>
    <p:sldId id="414" r:id="rId26"/>
    <p:sldId id="415" r:id="rId27"/>
    <p:sldId id="416" r:id="rId28"/>
    <p:sldId id="417" r:id="rId29"/>
    <p:sldId id="418" r:id="rId30"/>
    <p:sldId id="419" r:id="rId31"/>
    <p:sldId id="420" r:id="rId32"/>
    <p:sldId id="421" r:id="rId33"/>
    <p:sldId id="422" r:id="rId34"/>
    <p:sldId id="423" r:id="rId35"/>
    <p:sldId id="424" r:id="rId36"/>
    <p:sldId id="425" r:id="rId37"/>
    <p:sldId id="426" r:id="rId38"/>
    <p:sldId id="1607" r:id="rId39"/>
    <p:sldId id="1615" r:id="rId40"/>
    <p:sldId id="1609" r:id="rId41"/>
    <p:sldId id="451" r:id="rId42"/>
    <p:sldId id="452" r:id="rId43"/>
    <p:sldId id="1618" r:id="rId44"/>
    <p:sldId id="1619" r:id="rId45"/>
    <p:sldId id="1617" r:id="rId46"/>
    <p:sldId id="453" r:id="rId47"/>
    <p:sldId id="454" r:id="rId48"/>
    <p:sldId id="455" r:id="rId49"/>
    <p:sldId id="456" r:id="rId50"/>
    <p:sldId id="457" r:id="rId51"/>
    <p:sldId id="458" r:id="rId52"/>
    <p:sldId id="459" r:id="rId53"/>
    <p:sldId id="461" r:id="rId54"/>
    <p:sldId id="463" r:id="rId55"/>
    <p:sldId id="460" r:id="rId56"/>
    <p:sldId id="464" r:id="rId57"/>
    <p:sldId id="465" r:id="rId58"/>
    <p:sldId id="466" r:id="rId59"/>
    <p:sldId id="1608" r:id="rId60"/>
    <p:sldId id="467" r:id="rId61"/>
    <p:sldId id="468" r:id="rId62"/>
    <p:sldId id="1614" r:id="rId63"/>
    <p:sldId id="1610" r:id="rId64"/>
    <p:sldId id="473" r:id="rId65"/>
    <p:sldId id="469" r:id="rId66"/>
    <p:sldId id="470" r:id="rId67"/>
    <p:sldId id="471" r:id="rId68"/>
    <p:sldId id="1616" r:id="rId69"/>
    <p:sldId id="472" r:id="rId70"/>
    <p:sldId id="475" r:id="rId71"/>
    <p:sldId id="476" r:id="rId72"/>
    <p:sldId id="477" r:id="rId73"/>
    <p:sldId id="478" r:id="rId74"/>
    <p:sldId id="479" r:id="rId75"/>
    <p:sldId id="480" r:id="rId76"/>
    <p:sldId id="481" r:id="rId77"/>
    <p:sldId id="482" r:id="rId78"/>
    <p:sldId id="483" r:id="rId79"/>
    <p:sldId id="484" r:id="rId80"/>
    <p:sldId id="485" r:id="rId81"/>
    <p:sldId id="486" r:id="rId82"/>
    <p:sldId id="487" r:id="rId83"/>
    <p:sldId id="488" r:id="rId84"/>
    <p:sldId id="489" r:id="rId85"/>
    <p:sldId id="490" r:id="rId86"/>
    <p:sldId id="491"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051"/>
    <a:srgbClr val="0432FF"/>
    <a:srgbClr val="FFD579"/>
    <a:srgbClr val="76D6FF"/>
    <a:srgbClr val="FA8002"/>
    <a:srgbClr val="FF8000"/>
    <a:srgbClr val="7030A0"/>
    <a:srgbClr val="FF9300"/>
    <a:srgbClr val="057FFF"/>
    <a:srgbClr val="1D191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517"/>
    <p:restoredTop sz="91611"/>
  </p:normalViewPr>
  <p:slideViewPr>
    <p:cSldViewPr snapToGrid="0" snapToObjects="1">
      <p:cViewPr>
        <p:scale>
          <a:sx n="110" d="100"/>
          <a:sy n="110" d="100"/>
        </p:scale>
        <p:origin x="2512" y="1232"/>
      </p:cViewPr>
      <p:guideLst>
        <p:guide orient="horz" pos="2160"/>
        <p:guide pos="2880"/>
      </p:guideLst>
    </p:cSldViewPr>
  </p:slideViewPr>
  <p:notesTextViewPr>
    <p:cViewPr>
      <p:scale>
        <a:sx n="100" d="100"/>
        <a:sy n="100" d="100"/>
      </p:scale>
      <p:origin x="0" y="0"/>
    </p:cViewPr>
  </p:notesTextViewPr>
  <p:sorterViewPr>
    <p:cViewPr>
      <p:scale>
        <a:sx n="120" d="100"/>
        <a:sy n="120" d="100"/>
      </p:scale>
      <p:origin x="0" y="8024"/>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946FA2-1D2A-6549-80D6-0C23207994F6}" type="datetimeFigureOut">
              <a:rPr lang="en-US" smtClean="0"/>
              <a:t>1/11/18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8E491D-C553-0E47-B5E2-359F38712AA4}" type="slidenum">
              <a:rPr lang="en-US" smtClean="0"/>
              <a:t>‹#›</a:t>
            </a:fld>
            <a:endParaRPr lang="en-US"/>
          </a:p>
        </p:txBody>
      </p:sp>
    </p:spTree>
    <p:extLst>
      <p:ext uri="{BB962C8B-B14F-4D97-AF65-F5344CB8AC3E}">
        <p14:creationId xmlns:p14="http://schemas.microsoft.com/office/powerpoint/2010/main" val="1386630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8E491D-C553-0E47-B5E2-359F38712AA4}" type="slidenum">
              <a:rPr lang="en-US" smtClean="0"/>
              <a:t>2</a:t>
            </a:fld>
            <a:endParaRPr lang="en-US"/>
          </a:p>
        </p:txBody>
      </p:sp>
    </p:spTree>
    <p:extLst>
      <p:ext uri="{BB962C8B-B14F-4D97-AF65-F5344CB8AC3E}">
        <p14:creationId xmlns:p14="http://schemas.microsoft.com/office/powerpoint/2010/main" val="102781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you belong here;</a:t>
            </a:r>
            <a:r>
              <a:rPr lang="en-US" baseline="0" dirty="0" smtClean="0"/>
              <a:t> the TAs and I are happy you are here.</a:t>
            </a:r>
            <a:endParaRPr lang="en-US" dirty="0" smtClean="0"/>
          </a:p>
          <a:p>
            <a:r>
              <a:rPr lang="en-US" dirty="0" smtClean="0"/>
              <a:t>This will be a demanding and</a:t>
            </a:r>
            <a:r>
              <a:rPr lang="en-US" baseline="0" dirty="0" smtClean="0"/>
              <a:t> reasonable course.  </a:t>
            </a:r>
            <a:r>
              <a:rPr lang="en-US" dirty="0" smtClean="0"/>
              <a:t>I know that each of you can succeed in this</a:t>
            </a:r>
            <a:r>
              <a:rPr lang="en-US" baseline="0" dirty="0" smtClean="0"/>
              <a:t> course.</a:t>
            </a:r>
          </a:p>
          <a:p>
            <a:r>
              <a:rPr lang="en-US" baseline="0" dirty="0" smtClean="0"/>
              <a:t>Be in touch with us throughout the semester.</a:t>
            </a:r>
          </a:p>
          <a:p>
            <a:r>
              <a:rPr lang="en-US" baseline="0" dirty="0" smtClean="0"/>
              <a:t>What is working, what has failed, what could be better.</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144424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a demanding and</a:t>
            </a:r>
            <a:r>
              <a:rPr lang="en-US" baseline="0" dirty="0" smtClean="0"/>
              <a:t> yet reasonable course.  Do your work with integrity and honesty.</a:t>
            </a:r>
          </a:p>
          <a:p>
            <a:r>
              <a:rPr lang="en-US" baseline="0" dirty="0" smtClean="0"/>
              <a:t>I will not take attendance in lecture, but not attending tends to undermine my support for your success.</a:t>
            </a:r>
          </a:p>
          <a:p>
            <a:r>
              <a:rPr lang="en-US" baseline="0" dirty="0" smtClean="0"/>
              <a:t>That said, I understand the necessity of occasional absence.  Let me know; I’m happy to arrange support for arranged absences.</a:t>
            </a:r>
          </a:p>
        </p:txBody>
      </p:sp>
      <p:sp>
        <p:nvSpPr>
          <p:cNvPr id="4" name="Slide Number Placeholder 3"/>
          <p:cNvSpPr>
            <a:spLocks noGrp="1"/>
          </p:cNvSpPr>
          <p:nvPr>
            <p:ph type="sldNum" sz="quarter" idx="10"/>
          </p:nvPr>
        </p:nvSpPr>
        <p:spPr/>
        <p:txBody>
          <a:bodyPr/>
          <a:lstStyle/>
          <a:p>
            <a:fld id="{DAC7B1E2-4BBE-174E-B8CA-93A6A3395CE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918161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URL</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19</a:t>
            </a:fld>
            <a:endParaRPr lang="en-US"/>
          </a:p>
        </p:txBody>
      </p:sp>
    </p:spTree>
    <p:extLst>
      <p:ext uri="{BB962C8B-B14F-4D97-AF65-F5344CB8AC3E}">
        <p14:creationId xmlns:p14="http://schemas.microsoft.com/office/powerpoint/2010/main" val="1730591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are we today?  How did we get where we are today?</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21</a:t>
            </a:fld>
            <a:endParaRPr lang="en-US"/>
          </a:p>
        </p:txBody>
      </p:sp>
    </p:spTree>
    <p:extLst>
      <p:ext uri="{BB962C8B-B14F-4D97-AF65-F5344CB8AC3E}">
        <p14:creationId xmlns:p14="http://schemas.microsoft.com/office/powerpoint/2010/main" val="290791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 program and data.</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22</a:t>
            </a:fld>
            <a:endParaRPr lang="en-US"/>
          </a:p>
        </p:txBody>
      </p:sp>
    </p:spTree>
    <p:extLst>
      <p:ext uri="{BB962C8B-B14F-4D97-AF65-F5344CB8AC3E}">
        <p14:creationId xmlns:p14="http://schemas.microsoft.com/office/powerpoint/2010/main" val="353521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DID MYRHVOLD PAY?</a:t>
            </a:r>
          </a:p>
          <a:p>
            <a:r>
              <a:rPr lang="en-US" dirty="0" smtClean="0"/>
              <a:t>Was on display at the Computer History Museum</a:t>
            </a:r>
            <a:r>
              <a:rPr lang="en-US" baseline="0" dirty="0" smtClean="0"/>
              <a:t> until Jan. 31, 2016, now on display at Intellectual Ventures in Seattle, WA.</a:t>
            </a:r>
          </a:p>
          <a:p>
            <a:r>
              <a:rPr lang="en-US" baseline="0" dirty="0" smtClean="0"/>
              <a:t>Fixed program and variable data.</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23</a:t>
            </a:fld>
            <a:endParaRPr lang="en-US"/>
          </a:p>
        </p:txBody>
      </p:sp>
    </p:spTree>
    <p:extLst>
      <p:ext uri="{BB962C8B-B14F-4D97-AF65-F5344CB8AC3E}">
        <p14:creationId xmlns:p14="http://schemas.microsoft.com/office/powerpoint/2010/main" val="1588663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see</a:t>
            </a:r>
            <a:r>
              <a:rPr lang="en-US" baseline="0" dirty="0" smtClean="0"/>
              <a:t> here?</a:t>
            </a:r>
          </a:p>
          <a:p>
            <a:r>
              <a:rPr lang="en-US" baseline="0" dirty="0" smtClean="0"/>
              <a:t>This is not a case of doing something without having to think about it.</a:t>
            </a:r>
          </a:p>
          <a:p>
            <a:r>
              <a:rPr lang="en-US" baseline="0" dirty="0" smtClean="0"/>
              <a:t>Can you categorize the entities in this photograph that comprise the computing platform hardware?  The software?</a:t>
            </a:r>
          </a:p>
          <a:p>
            <a:r>
              <a:rPr lang="en-US" baseline="0" dirty="0" smtClean="0"/>
              <a:t>Variable program and data.</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02528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eaLnBrk="0" fontAlgn="base" hangingPunct="0">
              <a:spcBef>
                <a:spcPct val="0"/>
              </a:spcBef>
              <a:spcAft>
                <a:spcPct val="0"/>
              </a:spcAft>
            </a:pPr>
            <a:r>
              <a:rPr lang="en-US" dirty="0" smtClean="0">
                <a:solidFill>
                  <a:srgbClr val="292929"/>
                </a:solidFill>
                <a:latin typeface="Arial" charset="0"/>
                <a:ea typeface="ＭＳ Ｐゴシック" charset="0"/>
              </a:rPr>
              <a:t>COST TO ACQUIRE???????</a:t>
            </a:r>
          </a:p>
          <a:p>
            <a:pPr defTabSz="914400" eaLnBrk="0" fontAlgn="base" hangingPunct="0">
              <a:spcBef>
                <a:spcPct val="0"/>
              </a:spcBef>
              <a:spcAft>
                <a:spcPct val="0"/>
              </a:spcAft>
            </a:pPr>
            <a:r>
              <a:rPr lang="en-US" dirty="0" smtClean="0">
                <a:solidFill>
                  <a:srgbClr val="292929"/>
                </a:solidFill>
                <a:latin typeface="Arial" charset="0"/>
                <a:ea typeface="ＭＳ Ｐゴシック" charset="0"/>
              </a:rPr>
              <a:t>A mechanical computer widely used during the 1920s – 1940s.</a:t>
            </a:r>
          </a:p>
          <a:p>
            <a:pPr defTabSz="914400" eaLnBrk="0" fontAlgn="base" hangingPunct="0">
              <a:spcBef>
                <a:spcPct val="0"/>
              </a:spcBef>
              <a:spcAft>
                <a:spcPct val="0"/>
              </a:spcAft>
            </a:pPr>
            <a:r>
              <a:rPr lang="en-US" dirty="0" smtClean="0">
                <a:solidFill>
                  <a:srgbClr val="292929"/>
                </a:solidFill>
                <a:latin typeface="Arial" charset="0"/>
                <a:ea typeface="ＭＳ Ｐゴシック" charset="0"/>
              </a:rPr>
              <a:t>It takes seconds to enter the augend and addend, and 1 second to add via</a:t>
            </a:r>
          </a:p>
          <a:p>
            <a:pPr defTabSz="914400" eaLnBrk="0" fontAlgn="base" hangingPunct="0">
              <a:spcBef>
                <a:spcPct val="0"/>
              </a:spcBef>
              <a:spcAft>
                <a:spcPct val="0"/>
              </a:spcAft>
            </a:pPr>
            <a:r>
              <a:rPr lang="en-US" dirty="0" smtClean="0">
                <a:solidFill>
                  <a:srgbClr val="292929"/>
                </a:solidFill>
                <a:latin typeface="Arial" charset="0"/>
                <a:ea typeface="ＭＳ Ｐゴシック" charset="0"/>
              </a:rPr>
              <a:t>turning of gears.  Some were hand-cranked, others had an electric motor. </a:t>
            </a:r>
          </a:p>
          <a:p>
            <a:pPr defTabSz="914400" eaLnBrk="0" fontAlgn="base" hangingPunct="0">
              <a:spcBef>
                <a:spcPct val="0"/>
              </a:spcBef>
              <a:spcAft>
                <a:spcPct val="0"/>
              </a:spcAft>
            </a:pPr>
            <a:r>
              <a:rPr lang="en-US" dirty="0" smtClean="0">
                <a:solidFill>
                  <a:srgbClr val="292929"/>
                </a:solidFill>
                <a:latin typeface="Arial" charset="0"/>
                <a:ea typeface="ＭＳ Ｐゴシック" charset="0"/>
              </a:rPr>
              <a:t>Image </a:t>
            </a:r>
            <a:r>
              <a:rPr lang="de-DE" dirty="0" smtClean="0">
                <a:solidFill>
                  <a:srgbClr val="292929"/>
                </a:solidFill>
                <a:latin typeface="Arial" charset="0"/>
                <a:ea typeface="ＭＳ Ｐゴシック" charset="0"/>
              </a:rPr>
              <a:t>©</a:t>
            </a:r>
            <a:r>
              <a:rPr lang="de-DE" baseline="0" dirty="0" smtClean="0">
                <a:solidFill>
                  <a:srgbClr val="292929"/>
                </a:solidFill>
                <a:latin typeface="Arial" charset="0"/>
                <a:ea typeface="ＭＳ Ｐゴシック" charset="0"/>
              </a:rPr>
              <a:t> George Adams.  </a:t>
            </a:r>
            <a:r>
              <a:rPr lang="de-DE" baseline="0" dirty="0" err="1" smtClean="0">
                <a:solidFill>
                  <a:srgbClr val="292929"/>
                </a:solidFill>
                <a:latin typeface="Arial" charset="0"/>
                <a:ea typeface="ＭＳ Ｐゴシック" charset="0"/>
              </a:rPr>
              <a:t>Taken</a:t>
            </a:r>
            <a:r>
              <a:rPr lang="de-DE" baseline="0" dirty="0" smtClean="0">
                <a:solidFill>
                  <a:srgbClr val="292929"/>
                </a:solidFill>
                <a:latin typeface="Arial" charset="0"/>
                <a:ea typeface="ＭＳ Ｐゴシック" charset="0"/>
              </a:rPr>
              <a:t> at </a:t>
            </a:r>
            <a:r>
              <a:rPr lang="de-DE" baseline="0" dirty="0" err="1" smtClean="0">
                <a:solidFill>
                  <a:srgbClr val="292929"/>
                </a:solidFill>
                <a:latin typeface="Arial" charset="0"/>
                <a:ea typeface="ＭＳ Ｐゴシック" charset="0"/>
              </a:rPr>
              <a:t>the</a:t>
            </a:r>
            <a:r>
              <a:rPr lang="de-DE" baseline="0" dirty="0" smtClean="0">
                <a:solidFill>
                  <a:srgbClr val="292929"/>
                </a:solidFill>
                <a:latin typeface="Arial" charset="0"/>
                <a:ea typeface="ＭＳ Ｐゴシック" charset="0"/>
              </a:rPr>
              <a:t> </a:t>
            </a:r>
            <a:r>
              <a:rPr lang="de-DE" dirty="0" smtClean="0">
                <a:solidFill>
                  <a:srgbClr val="292929"/>
                </a:solidFill>
                <a:latin typeface="Arial" charset="0"/>
                <a:ea typeface="ＭＳ Ｐゴシック" charset="0"/>
              </a:rPr>
              <a:t>Computer </a:t>
            </a:r>
            <a:r>
              <a:rPr lang="de-DE" dirty="0" err="1" smtClean="0">
                <a:solidFill>
                  <a:srgbClr val="292929"/>
                </a:solidFill>
                <a:latin typeface="Arial" charset="0"/>
                <a:ea typeface="ＭＳ Ｐゴシック" charset="0"/>
              </a:rPr>
              <a:t>History</a:t>
            </a:r>
            <a:r>
              <a:rPr lang="de-DE" dirty="0" smtClean="0">
                <a:solidFill>
                  <a:srgbClr val="292929"/>
                </a:solidFill>
                <a:latin typeface="Arial" charset="0"/>
                <a:ea typeface="ＭＳ Ｐゴシック" charset="0"/>
              </a:rPr>
              <a:t> Museum on </a:t>
            </a:r>
            <a:r>
              <a:rPr lang="de-DE" dirty="0" err="1" smtClean="0">
                <a:solidFill>
                  <a:srgbClr val="292929"/>
                </a:solidFill>
                <a:latin typeface="Arial" charset="0"/>
                <a:ea typeface="ＭＳ Ｐゴシック" charset="0"/>
              </a:rPr>
              <a:t>July</a:t>
            </a:r>
            <a:r>
              <a:rPr lang="de-DE" dirty="0" smtClean="0">
                <a:solidFill>
                  <a:srgbClr val="292929"/>
                </a:solidFill>
                <a:latin typeface="Arial" charset="0"/>
                <a:ea typeface="ＭＳ Ｐゴシック" charset="0"/>
              </a:rPr>
              <a:t> 08, 2017.</a:t>
            </a:r>
            <a:endParaRPr lang="en-US" dirty="0" smtClean="0">
              <a:solidFill>
                <a:srgbClr val="292929"/>
              </a:solidFill>
              <a:latin typeface="Arial"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25</a:t>
            </a:fld>
            <a:endParaRPr lang="en-US"/>
          </a:p>
        </p:txBody>
      </p:sp>
    </p:spTree>
    <p:extLst>
      <p:ext uri="{BB962C8B-B14F-4D97-AF65-F5344CB8AC3E}">
        <p14:creationId xmlns:p14="http://schemas.microsoft.com/office/powerpoint/2010/main" val="80840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REVISE</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27</a:t>
            </a:fld>
            <a:endParaRPr lang="en-US"/>
          </a:p>
        </p:txBody>
      </p:sp>
    </p:spTree>
    <p:extLst>
      <p:ext uri="{BB962C8B-B14F-4D97-AF65-F5344CB8AC3E}">
        <p14:creationId xmlns:p14="http://schemas.microsoft.com/office/powerpoint/2010/main" val="1569967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Tubes</a:t>
            </a:r>
            <a:r>
              <a:rPr lang="en-US" baseline="0" dirty="0" smtClean="0"/>
              <a:t> used for Colossus were EF36 pentodes and 7AK7.</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29</a:t>
            </a:fld>
            <a:endParaRPr lang="en-US"/>
          </a:p>
        </p:txBody>
      </p:sp>
    </p:spTree>
    <p:extLst>
      <p:ext uri="{BB962C8B-B14F-4D97-AF65-F5344CB8AC3E}">
        <p14:creationId xmlns:p14="http://schemas.microsoft.com/office/powerpoint/2010/main" val="1903142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One final piece of Purdue business before we begin:</a:t>
            </a:r>
            <a:r>
              <a:rPr lang="en-US" sz="1200" kern="1200" baseline="0" dirty="0" smtClean="0">
                <a:solidFill>
                  <a:schemeClr val="tx1"/>
                </a:solidFill>
                <a:latin typeface="+mn-lt"/>
                <a:ea typeface="+mn-ea"/>
                <a:cs typeface="+mn-cs"/>
              </a:rPr>
              <a:t>  a</a:t>
            </a:r>
            <a:r>
              <a:rPr lang="en-US" sz="1200" kern="1200" dirty="0" smtClean="0">
                <a:solidFill>
                  <a:schemeClr val="tx1"/>
                </a:solidFill>
                <a:latin typeface="+mn-lt"/>
                <a:ea typeface="+mn-ea"/>
                <a:cs typeface="+mn-cs"/>
              </a:rPr>
              <a:t>s we start this semester I want to take a few minutes to discuss emergency preparedness.  Purdue University is a very safe campus and there is a low probability that a serious incident will occur here.  However, just as we receive a safety briefing each time we get on an aircraft, we want to emphasize our emergency procedures for evacuation and shelter in place incidents.  Our preparedness will be critical if an unexpected event occurs.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Purdue prepares for natural disasters or human‑caused incidents with the ultimate goal of maintaining a safe and secure campus, but in the end, emergency preparedness is your personal responsibility.  Let</a:t>
            </a:r>
            <a:r>
              <a:rPr lang="en-US" sz="1200" kern="1200" dirty="0" smtClean="0">
                <a:solidFill>
                  <a:schemeClr val="tx1"/>
                </a:solidFill>
                <a:latin typeface="+mn-lt"/>
                <a:ea typeface="+mn-ea"/>
                <a:cs typeface="+mn-cs"/>
                <a:sym typeface="WP TypographicSymbols"/>
              </a:rPr>
              <a:t>’</a:t>
            </a:r>
            <a:r>
              <a:rPr lang="en-US" sz="1200" kern="1200" dirty="0" smtClean="0">
                <a:solidFill>
                  <a:schemeClr val="tx1"/>
                </a:solidFill>
                <a:latin typeface="+mn-lt"/>
                <a:ea typeface="+mn-ea"/>
                <a:cs typeface="+mn-cs"/>
              </a:rPr>
              <a:t>s quickly review the following procedures:</a:t>
            </a:r>
            <a:endParaRPr lang="en-US" dirty="0"/>
          </a:p>
        </p:txBody>
      </p:sp>
      <p:sp>
        <p:nvSpPr>
          <p:cNvPr id="4" name="Slide Number Placeholder 3"/>
          <p:cNvSpPr>
            <a:spLocks noGrp="1"/>
          </p:cNvSpPr>
          <p:nvPr>
            <p:ph type="sldNum" sz="quarter" idx="10"/>
          </p:nvPr>
        </p:nvSpPr>
        <p:spPr/>
        <p:txBody>
          <a:bodyPr/>
          <a:lstStyle/>
          <a:p>
            <a:fld id="{73A1DA85-2780-4375-BC18-CA01E9CC7D0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795575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31</a:t>
            </a:fld>
            <a:endParaRPr lang="en-US"/>
          </a:p>
        </p:txBody>
      </p:sp>
    </p:spTree>
    <p:extLst>
      <p:ext uri="{BB962C8B-B14F-4D97-AF65-F5344CB8AC3E}">
        <p14:creationId xmlns:p14="http://schemas.microsoft.com/office/powerpoint/2010/main" val="1686550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Circa 1100 transistors per capita per second</a:t>
            </a:r>
          </a:p>
          <a:p>
            <a:r>
              <a:rPr lang="en-US" dirty="0" smtClean="0"/>
              <a:t>Because</a:t>
            </a:r>
            <a:r>
              <a:rPr lang="en-US" baseline="0" dirty="0" smtClean="0"/>
              <a:t> </a:t>
            </a:r>
            <a:r>
              <a:rPr lang="en-US" dirty="0" smtClean="0"/>
              <a:t>60*60*24 = 86,400 seconds/day and 8x10^12/7x10^9 =  1.14x10^3 transistors per person per second.</a:t>
            </a:r>
          </a:p>
          <a:p>
            <a:r>
              <a:rPr lang="en-US" dirty="0" smtClean="0"/>
              <a:t>Your recommended</a:t>
            </a:r>
            <a:r>
              <a:rPr lang="en-US" baseline="0" dirty="0" smtClean="0"/>
              <a:t> daily allowance of transistors is 86,400 x 1.14x10^3 = 98,500,000 transistors / day</a:t>
            </a:r>
          </a:p>
        </p:txBody>
      </p:sp>
      <p:sp>
        <p:nvSpPr>
          <p:cNvPr id="4" name="Slide Number Placeholder 3"/>
          <p:cNvSpPr>
            <a:spLocks noGrp="1"/>
          </p:cNvSpPr>
          <p:nvPr>
            <p:ph type="sldNum" sz="quarter" idx="10"/>
          </p:nvPr>
        </p:nvSpPr>
        <p:spPr/>
        <p:txBody>
          <a:bodyPr/>
          <a:lstStyle/>
          <a:p>
            <a:fld id="{308E491D-C553-0E47-B5E2-359F38712AA4}" type="slidenum">
              <a:rPr lang="en-US" smtClean="0"/>
              <a:t>32</a:t>
            </a:fld>
            <a:endParaRPr lang="en-US"/>
          </a:p>
        </p:txBody>
      </p:sp>
    </p:spTree>
    <p:extLst>
      <p:ext uri="{BB962C8B-B14F-4D97-AF65-F5344CB8AC3E}">
        <p14:creationId xmlns:p14="http://schemas.microsoft.com/office/powerpoint/2010/main" val="701482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14 columns of logic, memory, and power supplies.  300 degree arc, 45 inches (114 cm) tall, 53 inches (135 cm) in diameter.  Fluorocarbon liquid immersion cooling. </a:t>
            </a:r>
            <a:r>
              <a:rPr lang="en-US" baseline="0" dirty="0" smtClean="0"/>
              <a:t> Water heat exchanger.  Floor tiles are 2’ x 2’ or 61cm x 61cm.  First computer to contain more transistors than there were humans.</a:t>
            </a:r>
            <a:endParaRPr lang="en-US" dirty="0"/>
          </a:p>
        </p:txBody>
      </p:sp>
      <p:sp>
        <p:nvSpPr>
          <p:cNvPr id="4" name="Slide Number Placeholder 3"/>
          <p:cNvSpPr>
            <a:spLocks noGrp="1"/>
          </p:cNvSpPr>
          <p:nvPr>
            <p:ph type="sldNum" sz="quarter" idx="10"/>
          </p:nvPr>
        </p:nvSpPr>
        <p:spPr/>
        <p:txBody>
          <a:bodyPr/>
          <a:lstStyle/>
          <a:p>
            <a:fld id="{3DBF9AE0-C7C6-6C40-87A5-070EB2F36FBD}"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465162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nice if your smartphone is water</a:t>
            </a:r>
            <a:r>
              <a:rPr lang="en-US" baseline="0" dirty="0" smtClean="0"/>
              <a:t> resistant</a:t>
            </a:r>
            <a:r>
              <a:rPr lang="en-US" dirty="0" smtClean="0"/>
              <a:t>, but think about making your computer “water-tight”!</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35</a:t>
            </a:fld>
            <a:endParaRPr lang="en-US"/>
          </a:p>
        </p:txBody>
      </p:sp>
    </p:spTree>
    <p:extLst>
      <p:ext uri="{BB962C8B-B14F-4D97-AF65-F5344CB8AC3E}">
        <p14:creationId xmlns:p14="http://schemas.microsoft.com/office/powerpoint/2010/main" val="2056952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a:t>
            </a:r>
            <a:r>
              <a:rPr lang="en-US" baseline="0" dirty="0" smtClean="0"/>
              <a:t> of Lecture 01.</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37</a:t>
            </a:fld>
            <a:endParaRPr lang="en-US"/>
          </a:p>
        </p:txBody>
      </p:sp>
    </p:spTree>
    <p:extLst>
      <p:ext uri="{BB962C8B-B14F-4D97-AF65-F5344CB8AC3E}">
        <p14:creationId xmlns:p14="http://schemas.microsoft.com/office/powerpoint/2010/main" val="1752941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URL</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40</a:t>
            </a:fld>
            <a:endParaRPr lang="en-US"/>
          </a:p>
        </p:txBody>
      </p:sp>
    </p:spTree>
    <p:extLst>
      <p:ext uri="{BB962C8B-B14F-4D97-AF65-F5344CB8AC3E}">
        <p14:creationId xmlns:p14="http://schemas.microsoft.com/office/powerpoint/2010/main" val="425079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47</a:t>
            </a:fld>
            <a:endParaRPr lang="en-US"/>
          </a:p>
        </p:txBody>
      </p:sp>
    </p:spTree>
    <p:extLst>
      <p:ext uri="{BB962C8B-B14F-4D97-AF65-F5344CB8AC3E}">
        <p14:creationId xmlns:p14="http://schemas.microsoft.com/office/powerpoint/2010/main" val="1440636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works for a lecture given on Friday; adjust as needed</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48</a:t>
            </a:fld>
            <a:endParaRPr lang="en-US"/>
          </a:p>
        </p:txBody>
      </p:sp>
    </p:spTree>
    <p:extLst>
      <p:ext uri="{BB962C8B-B14F-4D97-AF65-F5344CB8AC3E}">
        <p14:creationId xmlns:p14="http://schemas.microsoft.com/office/powerpoint/2010/main" val="112148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53</a:t>
            </a:fld>
            <a:endParaRPr lang="en-US"/>
          </a:p>
        </p:txBody>
      </p:sp>
    </p:spTree>
    <p:extLst>
      <p:ext uri="{BB962C8B-B14F-4D97-AF65-F5344CB8AC3E}">
        <p14:creationId xmlns:p14="http://schemas.microsoft.com/office/powerpoint/2010/main" val="507290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55</a:t>
            </a:fld>
            <a:endParaRPr lang="en-US"/>
          </a:p>
        </p:txBody>
      </p:sp>
    </p:spTree>
    <p:extLst>
      <p:ext uri="{BB962C8B-B14F-4D97-AF65-F5344CB8AC3E}">
        <p14:creationId xmlns:p14="http://schemas.microsoft.com/office/powerpoint/2010/main" val="78442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One final piece of Purdue business before we begin:</a:t>
            </a:r>
            <a:r>
              <a:rPr lang="en-US" sz="1200" kern="1200" baseline="0" dirty="0" smtClean="0">
                <a:solidFill>
                  <a:schemeClr val="tx1"/>
                </a:solidFill>
                <a:latin typeface="+mn-lt"/>
                <a:ea typeface="+mn-ea"/>
                <a:cs typeface="+mn-cs"/>
              </a:rPr>
              <a:t>  a</a:t>
            </a:r>
            <a:r>
              <a:rPr lang="en-US" sz="1200" kern="1200" dirty="0" smtClean="0">
                <a:solidFill>
                  <a:schemeClr val="tx1"/>
                </a:solidFill>
                <a:latin typeface="+mn-lt"/>
                <a:ea typeface="+mn-ea"/>
                <a:cs typeface="+mn-cs"/>
              </a:rPr>
              <a:t>s we start this semester I want to take a few minutes to discuss emergency preparedness.  Purdue University is a very safe campus and there is a low probability that a serious incident will occur here.  However, just as we receive a safety briefing each time we get on an aircraft, we want to emphasize our emergency procedures for evacuation and shelter in place incidents.  Our preparedness will be critical if an unexpected event occurs.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Purdue prepares for natural disasters or human‑caused incidents with the ultimate goal of maintaining a safe and secure campus, but in the end, emergency preparedness is your personal responsibility.  Let</a:t>
            </a:r>
            <a:r>
              <a:rPr lang="en-US" sz="1200" kern="1200" dirty="0" smtClean="0">
                <a:solidFill>
                  <a:schemeClr val="tx1"/>
                </a:solidFill>
                <a:latin typeface="+mn-lt"/>
                <a:ea typeface="+mn-ea"/>
                <a:cs typeface="+mn-cs"/>
                <a:sym typeface="WP TypographicSymbols"/>
              </a:rPr>
              <a:t>’</a:t>
            </a:r>
            <a:r>
              <a:rPr lang="en-US" sz="1200" kern="1200" dirty="0" smtClean="0">
                <a:solidFill>
                  <a:schemeClr val="tx1"/>
                </a:solidFill>
                <a:latin typeface="+mn-lt"/>
                <a:ea typeface="+mn-ea"/>
                <a:cs typeface="+mn-cs"/>
              </a:rPr>
              <a:t>s quickly review the following procedures:</a:t>
            </a:r>
            <a:endParaRPr lang="en-US" dirty="0"/>
          </a:p>
        </p:txBody>
      </p:sp>
      <p:sp>
        <p:nvSpPr>
          <p:cNvPr id="4" name="Slide Number Placeholder 3"/>
          <p:cNvSpPr>
            <a:spLocks noGrp="1"/>
          </p:cNvSpPr>
          <p:nvPr>
            <p:ph type="sldNum" sz="quarter" idx="10"/>
          </p:nvPr>
        </p:nvSpPr>
        <p:spPr/>
        <p:txBody>
          <a:bodyPr/>
          <a:lstStyle/>
          <a:p>
            <a:fld id="{73A1DA85-2780-4375-BC18-CA01E9CC7D0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040543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have heard</a:t>
            </a:r>
            <a:r>
              <a:rPr lang="en-US" baseline="0" dirty="0" smtClean="0"/>
              <a:t> the term CMOS?</a:t>
            </a:r>
          </a:p>
          <a:p>
            <a:r>
              <a:rPr lang="en-US" baseline="0" dirty="0" smtClean="0"/>
              <a:t>We see a</a:t>
            </a:r>
            <a:r>
              <a:rPr lang="en-US" dirty="0" smtClean="0"/>
              <a:t> more abstract circuit schematic</a:t>
            </a:r>
            <a:r>
              <a:rPr lang="en-US" baseline="0" dirty="0" smtClean="0"/>
              <a:t> here, to keep the focus right were we need it.</a:t>
            </a:r>
            <a:endParaRPr lang="en-US" dirty="0" smtClean="0"/>
          </a:p>
          <a:p>
            <a:r>
              <a:rPr lang="en-US" dirty="0" smtClean="0"/>
              <a:t>“Switched” is what a circuit does when we put it to WORK.</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56</a:t>
            </a:fld>
            <a:endParaRPr lang="en-US"/>
          </a:p>
        </p:txBody>
      </p:sp>
    </p:spTree>
    <p:extLst>
      <p:ext uri="{BB962C8B-B14F-4D97-AF65-F5344CB8AC3E}">
        <p14:creationId xmlns:p14="http://schemas.microsoft.com/office/powerpoint/2010/main" val="45023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works for a lecture given on Friday; adjust as needed</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57</a:t>
            </a:fld>
            <a:endParaRPr lang="en-US"/>
          </a:p>
        </p:txBody>
      </p:sp>
    </p:spTree>
    <p:extLst>
      <p:ext uri="{BB962C8B-B14F-4D97-AF65-F5344CB8AC3E}">
        <p14:creationId xmlns:p14="http://schemas.microsoft.com/office/powerpoint/2010/main" val="365202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URL</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63</a:t>
            </a:fld>
            <a:endParaRPr lang="en-US"/>
          </a:p>
        </p:txBody>
      </p:sp>
    </p:spTree>
    <p:extLst>
      <p:ext uri="{BB962C8B-B14F-4D97-AF65-F5344CB8AC3E}">
        <p14:creationId xmlns:p14="http://schemas.microsoft.com/office/powerpoint/2010/main" val="1646504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what are we looking at here?</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67</a:t>
            </a:fld>
            <a:endParaRPr lang="en-US"/>
          </a:p>
        </p:txBody>
      </p:sp>
    </p:spTree>
    <p:extLst>
      <p:ext uri="{BB962C8B-B14F-4D97-AF65-F5344CB8AC3E}">
        <p14:creationId xmlns:p14="http://schemas.microsoft.com/office/powerpoint/2010/main" val="1610219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 clickers recorded, but without associated</a:t>
            </a:r>
            <a:r>
              <a:rPr lang="en-US" baseline="0" dirty="0" smtClean="0"/>
              <a:t> </a:t>
            </a:r>
            <a:r>
              <a:rPr lang="en-US" dirty="0" smtClean="0"/>
              <a:t>student name </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70</a:t>
            </a:fld>
            <a:endParaRPr lang="en-US"/>
          </a:p>
        </p:txBody>
      </p:sp>
    </p:spTree>
    <p:extLst>
      <p:ext uri="{BB962C8B-B14F-4D97-AF65-F5344CB8AC3E}">
        <p14:creationId xmlns:p14="http://schemas.microsoft.com/office/powerpoint/2010/main" val="1419192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two resistors and, presto, digital logic.</a:t>
            </a:r>
          </a:p>
          <a:p>
            <a:r>
              <a:rPr lang="en-US" dirty="0" smtClean="0"/>
              <a:t>It’s called hardware,</a:t>
            </a:r>
            <a:r>
              <a:rPr lang="en-US" baseline="0" dirty="0" smtClean="0"/>
              <a:t> but really it’s </a:t>
            </a:r>
            <a:r>
              <a:rPr lang="en-US" baseline="0" dirty="0" err="1" smtClean="0"/>
              <a:t>easyware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75</a:t>
            </a:fld>
            <a:endParaRPr lang="en-US"/>
          </a:p>
        </p:txBody>
      </p:sp>
    </p:spTree>
    <p:extLst>
      <p:ext uri="{BB962C8B-B14F-4D97-AF65-F5344CB8AC3E}">
        <p14:creationId xmlns:p14="http://schemas.microsoft.com/office/powerpoint/2010/main" val="312456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One final piece of Purdue business before we begin:</a:t>
            </a:r>
            <a:r>
              <a:rPr lang="en-US" sz="1200" kern="1200" baseline="0" dirty="0" smtClean="0">
                <a:solidFill>
                  <a:schemeClr val="tx1"/>
                </a:solidFill>
                <a:latin typeface="+mn-lt"/>
                <a:ea typeface="+mn-ea"/>
                <a:cs typeface="+mn-cs"/>
              </a:rPr>
              <a:t>  a</a:t>
            </a:r>
            <a:r>
              <a:rPr lang="en-US" sz="1200" kern="1200" dirty="0" smtClean="0">
                <a:solidFill>
                  <a:schemeClr val="tx1"/>
                </a:solidFill>
                <a:latin typeface="+mn-lt"/>
                <a:ea typeface="+mn-ea"/>
                <a:cs typeface="+mn-cs"/>
              </a:rPr>
              <a:t>s we start this semester I want to take a few minutes to discuss emergency preparedness.  Purdue University is a very safe campus and there is a low probability that a serious incident will occur here.  However, just as we receive a safety briefing each time we get on an aircraft, we want to emphasize our emergency procedures for evacuation and shelter in place incidents.  Our preparedness will be critical if an unexpected event occurs.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Purdue prepares for natural disasters or human‑caused incidents with the ultimate goal of maintaining a safe and secure campus, but in the end, emergency preparedness is your personal responsibility.  Let</a:t>
            </a:r>
            <a:r>
              <a:rPr lang="en-US" sz="1200" kern="1200" dirty="0" smtClean="0">
                <a:solidFill>
                  <a:schemeClr val="tx1"/>
                </a:solidFill>
                <a:latin typeface="+mn-lt"/>
                <a:ea typeface="+mn-ea"/>
                <a:cs typeface="+mn-cs"/>
                <a:sym typeface="WP TypographicSymbols"/>
              </a:rPr>
              <a:t>’</a:t>
            </a:r>
            <a:r>
              <a:rPr lang="en-US" sz="1200" kern="1200" dirty="0" smtClean="0">
                <a:solidFill>
                  <a:schemeClr val="tx1"/>
                </a:solidFill>
                <a:latin typeface="+mn-lt"/>
                <a:ea typeface="+mn-ea"/>
                <a:cs typeface="+mn-cs"/>
              </a:rPr>
              <a:t>s quickly review the following procedures:</a:t>
            </a:r>
            <a:endParaRPr lang="en-US" dirty="0"/>
          </a:p>
        </p:txBody>
      </p:sp>
      <p:sp>
        <p:nvSpPr>
          <p:cNvPr id="4" name="Slide Number Placeholder 3"/>
          <p:cNvSpPr>
            <a:spLocks noGrp="1"/>
          </p:cNvSpPr>
          <p:nvPr>
            <p:ph type="sldNum" sz="quarter" idx="10"/>
          </p:nvPr>
        </p:nvSpPr>
        <p:spPr/>
        <p:txBody>
          <a:bodyPr/>
          <a:lstStyle/>
          <a:p>
            <a:fld id="{73A1DA85-2780-4375-BC18-CA01E9CC7D0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611827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6993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DECIDE ON</a:t>
            </a:r>
            <a:r>
              <a:rPr lang="en-US" baseline="0" dirty="0" smtClean="0"/>
              <a:t> PERCENTAGES</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85795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shows that handwritten note taking results in better,</a:t>
            </a:r>
            <a:r>
              <a:rPr lang="en-US" baseline="0" dirty="0" smtClean="0"/>
              <a:t> faster learning</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9</a:t>
            </a:fld>
            <a:endParaRPr lang="en-US"/>
          </a:p>
        </p:txBody>
      </p:sp>
    </p:spTree>
    <p:extLst>
      <p:ext uri="{BB962C8B-B14F-4D97-AF65-F5344CB8AC3E}">
        <p14:creationId xmlns:p14="http://schemas.microsoft.com/office/powerpoint/2010/main" val="174844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Assignments are an</a:t>
            </a:r>
            <a:r>
              <a:rPr lang="en-US" baseline="0" dirty="0" smtClean="0"/>
              <a:t> e</a:t>
            </a:r>
            <a:r>
              <a:rPr lang="en-US" dirty="0" smtClean="0"/>
              <a:t>xcellent component of your exam preparation process.</a:t>
            </a:r>
          </a:p>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11</a:t>
            </a:fld>
            <a:endParaRPr lang="en-US"/>
          </a:p>
        </p:txBody>
      </p:sp>
    </p:spTree>
    <p:extLst>
      <p:ext uri="{BB962C8B-B14F-4D97-AF65-F5344CB8AC3E}">
        <p14:creationId xmlns:p14="http://schemas.microsoft.com/office/powerpoint/2010/main" val="2114710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leave</a:t>
            </a:r>
            <a:r>
              <a:rPr lang="en-US" baseline="0" dirty="0" smtClean="0"/>
              <a:t> for home without it (the final exam)!</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13</a:t>
            </a:fld>
            <a:endParaRPr lang="en-US"/>
          </a:p>
        </p:txBody>
      </p:sp>
    </p:spTree>
    <p:extLst>
      <p:ext uri="{BB962C8B-B14F-4D97-AF65-F5344CB8AC3E}">
        <p14:creationId xmlns:p14="http://schemas.microsoft.com/office/powerpoint/2010/main" val="1473266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8070" name="Rectangle 6"/>
          <p:cNvSpPr>
            <a:spLocks noGrp="1" noChangeArrowheads="1"/>
          </p:cNvSpPr>
          <p:nvPr>
            <p:ph type="subTitle" idx="1"/>
          </p:nvPr>
        </p:nvSpPr>
        <p:spPr>
          <a:xfrm>
            <a:off x="2689440" y="3581400"/>
            <a:ext cx="5235138" cy="1905000"/>
          </a:xfrm>
        </p:spPr>
        <p:txBody>
          <a:bodyPr/>
          <a:lstStyle>
            <a:lvl1pPr marL="0" indent="0">
              <a:buFont typeface="Wingdings" charset="0"/>
              <a:buNone/>
              <a:defRPr sz="2800">
                <a:latin typeface="Palatino"/>
                <a:cs typeface="Palatino"/>
              </a:defRPr>
            </a:lvl1pPr>
          </a:lstStyle>
          <a:p>
            <a:pPr lvl="0"/>
            <a:r>
              <a:rPr lang="en-US" noProof="0" dirty="0" smtClean="0"/>
              <a:t>Click to edit Master subtitle style</a:t>
            </a:r>
          </a:p>
        </p:txBody>
      </p:sp>
      <p:sp>
        <p:nvSpPr>
          <p:cNvPr id="88071" name="Rectangle 7"/>
          <p:cNvSpPr>
            <a:spLocks noGrp="1" noChangeArrowheads="1"/>
          </p:cNvSpPr>
          <p:nvPr>
            <p:ph type="dt" sz="half" idx="2"/>
          </p:nvPr>
        </p:nvSpPr>
        <p:spPr>
          <a:xfrm>
            <a:off x="685800" y="6512284"/>
            <a:ext cx="1966344" cy="193316"/>
          </a:xfrm>
        </p:spPr>
        <p:txBody>
          <a:bodyPr/>
          <a:lstStyle>
            <a:lvl1pPr>
              <a:defRPr/>
            </a:lvl1pPr>
          </a:lstStyle>
          <a:p>
            <a:r>
              <a:rPr lang="en-US" smtClean="0"/>
              <a:t>© 2018 by George B. Adams III</a:t>
            </a:r>
            <a:endParaRPr lang="en-US" dirty="0"/>
          </a:p>
        </p:txBody>
      </p:sp>
      <p:sp>
        <p:nvSpPr>
          <p:cNvPr id="88072" name="Rectangle 8"/>
          <p:cNvSpPr>
            <a:spLocks noGrp="1" noChangeArrowheads="1"/>
          </p:cNvSpPr>
          <p:nvPr>
            <p:ph type="ftr" sz="quarter" idx="3"/>
          </p:nvPr>
        </p:nvSpPr>
        <p:spPr>
          <a:xfrm>
            <a:off x="3124200" y="6248400"/>
            <a:ext cx="2895600" cy="457200"/>
          </a:xfrm>
        </p:spPr>
        <p:txBody>
          <a:bodyPr/>
          <a:lstStyle>
            <a:lvl1pPr>
              <a:defRPr/>
            </a:lvl1pPr>
          </a:lstStyle>
          <a:p>
            <a:endParaRPr lang="en-US">
              <a:solidFill>
                <a:srgbClr val="292929"/>
              </a:solidFill>
            </a:endParaRPr>
          </a:p>
        </p:txBody>
      </p:sp>
      <p:sp>
        <p:nvSpPr>
          <p:cNvPr id="88073" name="Rectangle 9"/>
          <p:cNvSpPr>
            <a:spLocks noGrp="1" noChangeArrowheads="1"/>
          </p:cNvSpPr>
          <p:nvPr>
            <p:ph type="sldNum" sz="quarter" idx="4"/>
          </p:nvPr>
        </p:nvSpPr>
        <p:spPr>
          <a:xfrm>
            <a:off x="6553200" y="6505254"/>
            <a:ext cx="1905000" cy="200346"/>
          </a:xfrm>
        </p:spPr>
        <p:txBody>
          <a:bodyPr/>
          <a:lstStyle>
            <a:lvl1pPr>
              <a:defRPr/>
            </a:lvl1pPr>
          </a:lstStyle>
          <a:p>
            <a:fld id="{4D2D4257-6C15-224C-8DC2-DCD1A34E52A9}" type="slidenum">
              <a:rPr lang="en-US" smtClean="0"/>
              <a:pPr/>
              <a:t>‹#›</a:t>
            </a:fld>
            <a:endParaRPr lang="en-US" dirty="0"/>
          </a:p>
        </p:txBody>
      </p:sp>
      <p:grpSp>
        <p:nvGrpSpPr>
          <p:cNvPr id="88076" name="Group 12"/>
          <p:cNvGrpSpPr>
            <a:grpSpLocks/>
          </p:cNvGrpSpPr>
          <p:nvPr/>
        </p:nvGrpSpPr>
        <p:grpSpPr bwMode="auto">
          <a:xfrm>
            <a:off x="0" y="914400"/>
            <a:ext cx="8686800" cy="2514600"/>
            <a:chOff x="0" y="576"/>
            <a:chExt cx="5472" cy="1584"/>
          </a:xfrm>
        </p:grpSpPr>
        <p:sp>
          <p:nvSpPr>
            <p:cNvPr id="88066" name="Oval 2"/>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a:solidFill>
                  <a:srgbClr val="292929"/>
                </a:solidFill>
                <a:latin typeface="Arial" charset="0"/>
                <a:ea typeface="ＭＳ Ｐゴシック" charset="0"/>
              </a:endParaRPr>
            </a:p>
          </p:txBody>
        </p:sp>
        <p:sp>
          <p:nvSpPr>
            <p:cNvPr id="88067" name="Rectangle 3"/>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8068" name="Rectangle 4"/>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grpSp>
      <p:sp>
        <p:nvSpPr>
          <p:cNvPr id="88069" name="Rectangle 5"/>
          <p:cNvSpPr>
            <a:spLocks noGrp="1" noChangeArrowheads="1"/>
          </p:cNvSpPr>
          <p:nvPr>
            <p:ph type="ctrTitle"/>
          </p:nvPr>
        </p:nvSpPr>
        <p:spPr>
          <a:xfrm>
            <a:off x="838200" y="1443038"/>
            <a:ext cx="7086600" cy="1600200"/>
          </a:xfrm>
        </p:spPr>
        <p:txBody>
          <a:bodyPr anchor="ctr"/>
          <a:lstStyle>
            <a:lvl1pPr>
              <a:defRPr/>
            </a:lvl1pPr>
          </a:lstStyle>
          <a:p>
            <a:pPr lvl="0"/>
            <a:r>
              <a:rPr lang="en-US" noProof="0" dirty="0" smtClean="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2018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8D8F17C3-15C2-DE46-A6A4-6FC2E4FFC645}" type="slidenum">
              <a:rPr lang="en-US"/>
              <a:pPr/>
              <a:t>‹#›</a:t>
            </a:fld>
            <a:endParaRPr lang="en-US"/>
          </a:p>
        </p:txBody>
      </p:sp>
    </p:spTree>
    <p:extLst>
      <p:ext uri="{BB962C8B-B14F-4D97-AF65-F5344CB8AC3E}">
        <p14:creationId xmlns:p14="http://schemas.microsoft.com/office/powerpoint/2010/main" val="272087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96838"/>
            <a:ext cx="1919287" cy="5999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31863" y="96838"/>
            <a:ext cx="5607050" cy="5999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2018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18171EFE-CF74-014A-B355-1FE784D8A8B9}" type="slidenum">
              <a:rPr lang="en-US"/>
              <a:pPr/>
              <a:t>‹#›</a:t>
            </a:fld>
            <a:endParaRPr lang="en-US"/>
          </a:p>
        </p:txBody>
      </p:sp>
    </p:spTree>
    <p:extLst>
      <p:ext uri="{BB962C8B-B14F-4D97-AF65-F5344CB8AC3E}">
        <p14:creationId xmlns:p14="http://schemas.microsoft.com/office/powerpoint/2010/main" val="2892802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292929"/>
              </a:solidFill>
            </a:endParaRPr>
          </a:p>
        </p:txBody>
      </p:sp>
    </p:spTree>
    <p:extLst>
      <p:ext uri="{BB962C8B-B14F-4D97-AF65-F5344CB8AC3E}">
        <p14:creationId xmlns:p14="http://schemas.microsoft.com/office/powerpoint/2010/main" val="183424898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t>© 2018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F616CA18-62AE-B34C-A151-070DF961BCFA}" type="slidenum">
              <a:rPr lang="en-US"/>
              <a:pPr/>
              <a:t>‹#›</a:t>
            </a:fld>
            <a:endParaRPr lang="en-US"/>
          </a:p>
        </p:txBody>
      </p:sp>
    </p:spTree>
    <p:extLst>
      <p:ext uri="{BB962C8B-B14F-4D97-AF65-F5344CB8AC3E}">
        <p14:creationId xmlns:p14="http://schemas.microsoft.com/office/powerpoint/2010/main" val="17096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smtClean="0"/>
              <a:t>© 2018 by George B. Adams III</a:t>
            </a:r>
            <a:endParaRPr lang="en-US"/>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9064F1BF-07F9-B647-8658-AC5FA594FBAA}" type="slidenum">
              <a:rPr lang="en-US"/>
              <a:pPr/>
              <a:t>‹#›</a:t>
            </a:fld>
            <a:endParaRPr lang="en-US"/>
          </a:p>
        </p:txBody>
      </p:sp>
    </p:spTree>
    <p:extLst>
      <p:ext uri="{BB962C8B-B14F-4D97-AF65-F5344CB8AC3E}">
        <p14:creationId xmlns:p14="http://schemas.microsoft.com/office/powerpoint/2010/main" val="3552151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49325" y="1981200"/>
            <a:ext cx="375443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56163" y="1981200"/>
            <a:ext cx="375443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smtClean="0"/>
              <a:t>© 2018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BA0F5024-359D-6B46-98D1-05D86B9A129A}" type="slidenum">
              <a:rPr lang="en-US"/>
              <a:pPr/>
              <a:t>‹#›</a:t>
            </a:fld>
            <a:endParaRPr lang="en-US"/>
          </a:p>
        </p:txBody>
      </p:sp>
    </p:spTree>
    <p:extLst>
      <p:ext uri="{BB962C8B-B14F-4D97-AF65-F5344CB8AC3E}">
        <p14:creationId xmlns:p14="http://schemas.microsoft.com/office/powerpoint/2010/main" val="301337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smtClean="0"/>
              <a:t>© 2018 by George B. Adams III</a:t>
            </a:r>
            <a:endParaRPr lang="en-US"/>
          </a:p>
        </p:txBody>
      </p:sp>
      <p:sp>
        <p:nvSpPr>
          <p:cNvPr id="8" name="Footer Placeholder 7"/>
          <p:cNvSpPr>
            <a:spLocks noGrp="1"/>
          </p:cNvSpPr>
          <p:nvPr>
            <p:ph type="ftr" sz="quarter" idx="11"/>
          </p:nvPr>
        </p:nvSpPr>
        <p:spPr/>
        <p:txBody>
          <a:bodyPr/>
          <a:lstStyle>
            <a:lvl1pPr>
              <a:defRPr/>
            </a:lvl1pPr>
          </a:lstStyle>
          <a:p>
            <a:endParaRPr lang="en-US">
              <a:solidFill>
                <a:srgbClr val="292929"/>
              </a:solidFill>
            </a:endParaRPr>
          </a:p>
        </p:txBody>
      </p:sp>
      <p:sp>
        <p:nvSpPr>
          <p:cNvPr id="9" name="Slide Number Placeholder 8"/>
          <p:cNvSpPr>
            <a:spLocks noGrp="1"/>
          </p:cNvSpPr>
          <p:nvPr>
            <p:ph type="sldNum" sz="quarter" idx="12"/>
          </p:nvPr>
        </p:nvSpPr>
        <p:spPr/>
        <p:txBody>
          <a:bodyPr/>
          <a:lstStyle>
            <a:lvl1pPr>
              <a:defRPr/>
            </a:lvl1pPr>
          </a:lstStyle>
          <a:p>
            <a:fld id="{44AAC6A8-8C03-6943-85EF-B4FF116F3551}" type="slidenum">
              <a:rPr lang="en-US"/>
              <a:pPr/>
              <a:t>‹#›</a:t>
            </a:fld>
            <a:endParaRPr lang="en-US"/>
          </a:p>
        </p:txBody>
      </p:sp>
    </p:spTree>
    <p:extLst>
      <p:ext uri="{BB962C8B-B14F-4D97-AF65-F5344CB8AC3E}">
        <p14:creationId xmlns:p14="http://schemas.microsoft.com/office/powerpoint/2010/main" val="184333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smtClean="0"/>
              <a:t>© 2018 by George B. Adams III</a:t>
            </a:r>
            <a:endParaRPr lang="en-US"/>
          </a:p>
        </p:txBody>
      </p:sp>
      <p:sp>
        <p:nvSpPr>
          <p:cNvPr id="4" name="Footer Placeholder 3"/>
          <p:cNvSpPr>
            <a:spLocks noGrp="1"/>
          </p:cNvSpPr>
          <p:nvPr>
            <p:ph type="ftr" sz="quarter" idx="11"/>
          </p:nvPr>
        </p:nvSpPr>
        <p:spPr/>
        <p:txBody>
          <a:bodyPr/>
          <a:lstStyle>
            <a:lvl1pPr>
              <a:defRPr/>
            </a:lvl1pPr>
          </a:lstStyle>
          <a:p>
            <a:endParaRPr lang="en-US">
              <a:solidFill>
                <a:srgbClr val="292929"/>
              </a:solidFill>
            </a:endParaRPr>
          </a:p>
        </p:txBody>
      </p:sp>
      <p:sp>
        <p:nvSpPr>
          <p:cNvPr id="5" name="Slide Number Placeholder 4"/>
          <p:cNvSpPr>
            <a:spLocks noGrp="1"/>
          </p:cNvSpPr>
          <p:nvPr>
            <p:ph type="sldNum" sz="quarter" idx="12"/>
          </p:nvPr>
        </p:nvSpPr>
        <p:spPr/>
        <p:txBody>
          <a:bodyPr/>
          <a:lstStyle>
            <a:lvl1pPr>
              <a:defRPr/>
            </a:lvl1pPr>
          </a:lstStyle>
          <a:p>
            <a:fld id="{57EC3C6A-BBE0-B94A-B791-E44AA6B2DA5B}" type="slidenum">
              <a:rPr lang="en-US"/>
              <a:pPr/>
              <a:t>‹#›</a:t>
            </a:fld>
            <a:endParaRPr lang="en-US"/>
          </a:p>
        </p:txBody>
      </p:sp>
    </p:spTree>
    <p:extLst>
      <p:ext uri="{BB962C8B-B14F-4D97-AF65-F5344CB8AC3E}">
        <p14:creationId xmlns:p14="http://schemas.microsoft.com/office/powerpoint/2010/main" val="3407501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smtClean="0"/>
              <a:t>© 2018 by George B. Adams III</a:t>
            </a:r>
            <a:endParaRPr lang="en-US"/>
          </a:p>
        </p:txBody>
      </p:sp>
      <p:sp>
        <p:nvSpPr>
          <p:cNvPr id="3" name="Footer Placeholder 2"/>
          <p:cNvSpPr>
            <a:spLocks noGrp="1"/>
          </p:cNvSpPr>
          <p:nvPr>
            <p:ph type="ftr" sz="quarter" idx="11"/>
          </p:nvPr>
        </p:nvSpPr>
        <p:spPr/>
        <p:txBody>
          <a:bodyPr/>
          <a:lstStyle>
            <a:lvl1pPr>
              <a:defRPr/>
            </a:lvl1pPr>
          </a:lstStyle>
          <a:p>
            <a:endParaRPr lang="en-US">
              <a:solidFill>
                <a:srgbClr val="292929"/>
              </a:solidFill>
            </a:endParaRPr>
          </a:p>
        </p:txBody>
      </p:sp>
      <p:sp>
        <p:nvSpPr>
          <p:cNvPr id="4" name="Slide Number Placeholder 3"/>
          <p:cNvSpPr>
            <a:spLocks noGrp="1"/>
          </p:cNvSpPr>
          <p:nvPr>
            <p:ph type="sldNum" sz="quarter" idx="12"/>
          </p:nvPr>
        </p:nvSpPr>
        <p:spPr/>
        <p:txBody>
          <a:bodyPr/>
          <a:lstStyle>
            <a:lvl1pPr>
              <a:defRPr/>
            </a:lvl1pPr>
          </a:lstStyle>
          <a:p>
            <a:fld id="{01BC6648-A2D1-2B45-B1A1-07A4BC236D8A}" type="slidenum">
              <a:rPr lang="en-US"/>
              <a:pPr/>
              <a:t>‹#›</a:t>
            </a:fld>
            <a:endParaRPr lang="en-US"/>
          </a:p>
        </p:txBody>
      </p:sp>
    </p:spTree>
    <p:extLst>
      <p:ext uri="{BB962C8B-B14F-4D97-AF65-F5344CB8AC3E}">
        <p14:creationId xmlns:p14="http://schemas.microsoft.com/office/powerpoint/2010/main" val="242153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 2018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C7FE9F4B-0DFF-E349-9FC8-2EF87F8443D2}" type="slidenum">
              <a:rPr lang="en-US"/>
              <a:pPr/>
              <a:t>‹#›</a:t>
            </a:fld>
            <a:endParaRPr lang="en-US"/>
          </a:p>
        </p:txBody>
      </p:sp>
    </p:spTree>
    <p:extLst>
      <p:ext uri="{BB962C8B-B14F-4D97-AF65-F5344CB8AC3E}">
        <p14:creationId xmlns:p14="http://schemas.microsoft.com/office/powerpoint/2010/main" val="18981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t>© 2018 by George B. Adams III</a:t>
            </a:r>
            <a:endParaRPr lang="en-US"/>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331A1627-C93F-144E-9BE4-AD3FCD384D73}" type="slidenum">
              <a:rPr lang="en-US"/>
              <a:pPr/>
              <a:t>‹#›</a:t>
            </a:fld>
            <a:endParaRPr lang="en-US"/>
          </a:p>
        </p:txBody>
      </p:sp>
    </p:spTree>
    <p:extLst>
      <p:ext uri="{BB962C8B-B14F-4D97-AF65-F5344CB8AC3E}">
        <p14:creationId xmlns:p14="http://schemas.microsoft.com/office/powerpoint/2010/main" val="5157559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961470"/>
            <a:ext cx="2133600" cy="101600"/>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3" name="Rectangle 3"/>
          <p:cNvSpPr>
            <a:spLocks noChangeArrowheads="1"/>
          </p:cNvSpPr>
          <p:nvPr/>
        </p:nvSpPr>
        <p:spPr bwMode="auto">
          <a:xfrm>
            <a:off x="1447794" y="962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4" name="Rectangle 4"/>
          <p:cNvSpPr>
            <a:spLocks noGrp="1" noChangeArrowheads="1"/>
          </p:cNvSpPr>
          <p:nvPr>
            <p:ph type="title"/>
          </p:nvPr>
        </p:nvSpPr>
        <p:spPr bwMode="auto">
          <a:xfrm>
            <a:off x="486830" y="96839"/>
            <a:ext cx="8240861" cy="74519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endParaRPr lang="en-US" dirty="0"/>
          </a:p>
        </p:txBody>
      </p:sp>
      <p:sp>
        <p:nvSpPr>
          <p:cNvPr id="87045" name="Rectangle 5"/>
          <p:cNvSpPr>
            <a:spLocks noGrp="1" noChangeArrowheads="1"/>
          </p:cNvSpPr>
          <p:nvPr>
            <p:ph type="body" idx="1"/>
          </p:nvPr>
        </p:nvSpPr>
        <p:spPr bwMode="auto">
          <a:xfrm>
            <a:off x="486830" y="1171186"/>
            <a:ext cx="8247965" cy="4924814"/>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7046" name="Rectangle 6"/>
          <p:cNvSpPr>
            <a:spLocks noGrp="1" noChangeArrowheads="1"/>
          </p:cNvSpPr>
          <p:nvPr>
            <p:ph type="dt" sz="half" idx="2"/>
          </p:nvPr>
        </p:nvSpPr>
        <p:spPr bwMode="auto">
          <a:xfrm>
            <a:off x="487570" y="6505254"/>
            <a:ext cx="1986676" cy="19331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solidFill>
                  <a:srgbClr val="664D00"/>
                </a:solidFill>
              </a:defRPr>
            </a:lvl1pPr>
          </a:lstStyle>
          <a:p>
            <a:pPr defTabSz="914400" fontAlgn="base">
              <a:spcBef>
                <a:spcPct val="0"/>
              </a:spcBef>
              <a:spcAft>
                <a:spcPct val="0"/>
              </a:spcAft>
            </a:pPr>
            <a:r>
              <a:rPr lang="en-US" smtClean="0">
                <a:latin typeface="Arial" charset="0"/>
                <a:ea typeface="ＭＳ Ｐゴシック" charset="0"/>
              </a:rPr>
              <a:t>© 2018 by George B. Adams III</a:t>
            </a:r>
            <a:endParaRPr lang="en-US" dirty="0">
              <a:latin typeface="Arial" charset="0"/>
              <a:ea typeface="ＭＳ Ｐゴシック" charset="0"/>
            </a:endParaRPr>
          </a:p>
        </p:txBody>
      </p:sp>
      <p:sp>
        <p:nvSpPr>
          <p:cNvPr id="87047" name="Rectangle 7"/>
          <p:cNvSpPr>
            <a:spLocks noGrp="1" noChangeArrowheads="1"/>
          </p:cNvSpPr>
          <p:nvPr>
            <p:ph type="ftr" sz="quarter" idx="3"/>
          </p:nvPr>
        </p:nvSpPr>
        <p:spPr bwMode="auto">
          <a:xfrm>
            <a:off x="3352800" y="6248400"/>
            <a:ext cx="2895600" cy="4572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defTabSz="914400" fontAlgn="base">
              <a:spcBef>
                <a:spcPct val="0"/>
              </a:spcBef>
              <a:spcAft>
                <a:spcPct val="0"/>
              </a:spcAft>
            </a:pPr>
            <a:endParaRPr lang="en-US" dirty="0">
              <a:solidFill>
                <a:srgbClr val="292929"/>
              </a:solidFill>
              <a:latin typeface="Arial" charset="0"/>
              <a:ea typeface="ＭＳ Ｐゴシック" charset="0"/>
            </a:endParaRPr>
          </a:p>
        </p:txBody>
      </p:sp>
      <p:sp>
        <p:nvSpPr>
          <p:cNvPr id="87048" name="Rectangle 8"/>
          <p:cNvSpPr>
            <a:spLocks noGrp="1" noChangeArrowheads="1"/>
          </p:cNvSpPr>
          <p:nvPr>
            <p:ph type="sldNum" sz="quarter" idx="4"/>
          </p:nvPr>
        </p:nvSpPr>
        <p:spPr bwMode="auto">
          <a:xfrm>
            <a:off x="6825522" y="6505254"/>
            <a:ext cx="1905000" cy="19331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solidFill>
                  <a:srgbClr val="664D00"/>
                </a:solidFill>
              </a:defRPr>
            </a:lvl1pPr>
          </a:lstStyle>
          <a:p>
            <a:pPr defTabSz="914400" fontAlgn="base">
              <a:spcBef>
                <a:spcPct val="0"/>
              </a:spcBef>
              <a:spcAft>
                <a:spcPct val="0"/>
              </a:spcAft>
            </a:pPr>
            <a:fld id="{4D326016-910B-5547-A662-1BDDCCEB8203}" type="slidenum">
              <a:rPr lang="en-US" smtClean="0">
                <a:latin typeface="Arial" charset="0"/>
                <a:ea typeface="ＭＳ Ｐゴシック" charset="0"/>
              </a:rPr>
              <a:pPr defTabSz="914400" fontAlgn="base">
                <a:spcBef>
                  <a:spcPct val="0"/>
                </a:spcBef>
                <a:spcAft>
                  <a:spcPct val="0"/>
                </a:spcAft>
              </a:pPr>
              <a:t>‹#›</a:t>
            </a:fld>
            <a:endParaRPr lang="en-US" dirty="0">
              <a:latin typeface="Arial" charset="0"/>
              <a:ea typeface="ＭＳ Ｐゴシック"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p:txStyles>
    <p:titleStyle>
      <a:lvl1pPr algn="l" rtl="0" eaLnBrk="1" fontAlgn="base" hangingPunct="1">
        <a:spcBef>
          <a:spcPct val="0"/>
        </a:spcBef>
        <a:spcAft>
          <a:spcPct val="0"/>
        </a:spcAft>
        <a:defRPr sz="4000">
          <a:solidFill>
            <a:schemeClr val="tx1"/>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ＭＳ Ｐゴシック" charset="0"/>
        </a:defRPr>
      </a:lvl2pPr>
      <a:lvl3pPr algn="l" rtl="0" eaLnBrk="1" fontAlgn="base" hangingPunct="1">
        <a:spcBef>
          <a:spcPct val="0"/>
        </a:spcBef>
        <a:spcAft>
          <a:spcPct val="0"/>
        </a:spcAft>
        <a:defRPr sz="4000">
          <a:solidFill>
            <a:schemeClr val="tx2"/>
          </a:solidFill>
          <a:latin typeface="Arial" charset="0"/>
          <a:ea typeface="ＭＳ Ｐゴシック" charset="0"/>
        </a:defRPr>
      </a:lvl3pPr>
      <a:lvl4pPr algn="l" rtl="0" eaLnBrk="1" fontAlgn="base" hangingPunct="1">
        <a:spcBef>
          <a:spcPct val="0"/>
        </a:spcBef>
        <a:spcAft>
          <a:spcPct val="0"/>
        </a:spcAft>
        <a:defRPr sz="4000">
          <a:solidFill>
            <a:schemeClr val="tx2"/>
          </a:solidFill>
          <a:latin typeface="Arial" charset="0"/>
          <a:ea typeface="ＭＳ Ｐゴシック" charset="0"/>
        </a:defRPr>
      </a:lvl4pPr>
      <a:lvl5pPr algn="l" rtl="0" eaLnBrk="1" fontAlgn="base" hangingPunct="1">
        <a:spcBef>
          <a:spcPct val="0"/>
        </a:spcBef>
        <a:spcAft>
          <a:spcPct val="0"/>
        </a:spcAft>
        <a:defRPr sz="4000">
          <a:solidFill>
            <a:schemeClr val="tx2"/>
          </a:solidFill>
          <a:latin typeface="Arial" charset="0"/>
          <a:ea typeface="ＭＳ Ｐゴシック" charset="0"/>
        </a:defRPr>
      </a:lvl5pPr>
      <a:lvl6pPr marL="457200" algn="l" rtl="0" eaLnBrk="1" fontAlgn="base" hangingPunct="1">
        <a:spcBef>
          <a:spcPct val="0"/>
        </a:spcBef>
        <a:spcAft>
          <a:spcPct val="0"/>
        </a:spcAft>
        <a:defRPr sz="4000">
          <a:solidFill>
            <a:schemeClr val="tx2"/>
          </a:solidFill>
          <a:latin typeface="Arial" charset="0"/>
          <a:ea typeface="ＭＳ Ｐゴシック" charset="0"/>
        </a:defRPr>
      </a:lvl6pPr>
      <a:lvl7pPr marL="914400" algn="l" rtl="0" eaLnBrk="1" fontAlgn="base" hangingPunct="1">
        <a:spcBef>
          <a:spcPct val="0"/>
        </a:spcBef>
        <a:spcAft>
          <a:spcPct val="0"/>
        </a:spcAft>
        <a:defRPr sz="4000">
          <a:solidFill>
            <a:schemeClr val="tx2"/>
          </a:solidFill>
          <a:latin typeface="Arial" charset="0"/>
          <a:ea typeface="ＭＳ Ｐゴシック" charset="0"/>
        </a:defRPr>
      </a:lvl7pPr>
      <a:lvl8pPr marL="1371600" algn="l" rtl="0" eaLnBrk="1" fontAlgn="base" hangingPunct="1">
        <a:spcBef>
          <a:spcPct val="0"/>
        </a:spcBef>
        <a:spcAft>
          <a:spcPct val="0"/>
        </a:spcAft>
        <a:defRPr sz="4000">
          <a:solidFill>
            <a:schemeClr val="tx2"/>
          </a:solidFill>
          <a:latin typeface="Arial" charset="0"/>
          <a:ea typeface="ＭＳ Ｐゴシック" charset="0"/>
        </a:defRPr>
      </a:lvl8pPr>
      <a:lvl9pPr marL="1828800" algn="l" rtl="0" eaLnBrk="1" fontAlgn="base" hangingPunct="1">
        <a:spcBef>
          <a:spcPct val="0"/>
        </a:spcBef>
        <a:spcAft>
          <a:spcPct val="0"/>
        </a:spcAft>
        <a:defRPr sz="4000">
          <a:solidFill>
            <a:schemeClr val="tx2"/>
          </a:solidFill>
          <a:latin typeface="Arial" charset="0"/>
          <a:ea typeface="ＭＳ Ｐゴシック" charset="0"/>
        </a:defRPr>
      </a:lvl9pPr>
    </p:titleStyle>
    <p:bodyStyle>
      <a:lvl1pPr marL="447675" indent="-447675" algn="l" rtl="0" eaLnBrk="1" fontAlgn="base" hangingPunct="1">
        <a:spcBef>
          <a:spcPct val="20000"/>
        </a:spcBef>
        <a:spcAft>
          <a:spcPct val="0"/>
        </a:spcAft>
        <a:buClr>
          <a:schemeClr val="accent1"/>
        </a:buClr>
        <a:buSzPct val="70000"/>
        <a:buFont typeface="Wingdings" charset="0"/>
        <a:buChar char="n"/>
        <a:defRPr sz="32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hyperlink" Target="https://en.wikipedia.org/wiki/User:Canticle" TargetMode="External"/><Relationship Id="rId5" Type="http://schemas.openxmlformats.org/officeDocument/2006/relationships/hyperlink" Target="https://en.wikipedia.org/wiki/" TargetMode="External"/><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www.purdue.edu/e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3.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www.purdue.edu/ehps/emergency_preparedness/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mailto:gba@purdue.edu"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a:t>
            </a:fld>
            <a:endParaRPr lang="en-US"/>
          </a:p>
        </p:txBody>
      </p:sp>
      <p:sp>
        <p:nvSpPr>
          <p:cNvPr id="6" name="TextBox 5"/>
          <p:cNvSpPr txBox="1"/>
          <p:nvPr/>
        </p:nvSpPr>
        <p:spPr>
          <a:xfrm>
            <a:off x="1238363" y="2500313"/>
            <a:ext cx="6667274" cy="1015663"/>
          </a:xfrm>
          <a:prstGeom prst="rect">
            <a:avLst/>
          </a:prstGeom>
          <a:noFill/>
        </p:spPr>
        <p:txBody>
          <a:bodyPr wrap="none" rtlCol="0">
            <a:spAutoFit/>
          </a:bodyPr>
          <a:lstStyle/>
          <a:p>
            <a:r>
              <a:rPr lang="en-US" sz="6000" dirty="0" smtClean="0"/>
              <a:t>What is a computer?</a:t>
            </a:r>
            <a:endParaRPr lang="en-US" sz="6000" dirty="0"/>
          </a:p>
        </p:txBody>
      </p:sp>
    </p:spTree>
    <p:extLst>
      <p:ext uri="{BB962C8B-B14F-4D97-AF65-F5344CB8AC3E}">
        <p14:creationId xmlns:p14="http://schemas.microsoft.com/office/powerpoint/2010/main" val="1555746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Textbook</a:t>
            </a:r>
            <a:endParaRPr lang="en-US" dirty="0"/>
          </a:p>
        </p:txBody>
      </p:sp>
      <p:sp>
        <p:nvSpPr>
          <p:cNvPr id="3" name="Content Placeholder 2"/>
          <p:cNvSpPr>
            <a:spLocks noGrp="1"/>
          </p:cNvSpPr>
          <p:nvPr>
            <p:ph idx="1"/>
          </p:nvPr>
        </p:nvSpPr>
        <p:spPr>
          <a:xfrm>
            <a:off x="486830" y="1171186"/>
            <a:ext cx="8555570" cy="4924814"/>
          </a:xfrm>
        </p:spPr>
        <p:txBody>
          <a:bodyPr>
            <a:normAutofit/>
          </a:bodyPr>
          <a:lstStyle/>
          <a:p>
            <a:r>
              <a:rPr lang="en-US" b="1" i="1" dirty="0" smtClean="0"/>
              <a:t>Essentials of Computer Architecture </a:t>
            </a:r>
            <a:r>
              <a:rPr lang="mr-IN" b="1" i="1" dirty="0" smtClean="0"/>
              <a:t>–</a:t>
            </a:r>
            <a:r>
              <a:rPr lang="en-US" b="1" i="1" dirty="0" smtClean="0"/>
              <a:t/>
            </a:r>
            <a:br>
              <a:rPr lang="en-US" b="1" i="1" dirty="0" smtClean="0"/>
            </a:br>
            <a:r>
              <a:rPr lang="en-US" b="1" i="1" dirty="0" smtClean="0"/>
              <a:t>Second Edition (2016)</a:t>
            </a:r>
            <a:r>
              <a:rPr lang="en-US" dirty="0" smtClean="0"/>
              <a:t>, by Douglas Comer</a:t>
            </a:r>
            <a:br>
              <a:rPr lang="en-US" dirty="0" smtClean="0"/>
            </a:br>
            <a:r>
              <a:rPr lang="en-US" dirty="0" smtClean="0"/>
              <a:t>ISBN-13:  978-1138626591 </a:t>
            </a:r>
          </a:p>
          <a:p>
            <a:pPr lvl="1"/>
            <a:r>
              <a:rPr lang="en-US" dirty="0" smtClean="0"/>
              <a:t>We will cover circa 90% of its content</a:t>
            </a:r>
          </a:p>
          <a:p>
            <a:pPr lvl="1"/>
            <a:r>
              <a:rPr lang="en-US" dirty="0"/>
              <a:t>Copies </a:t>
            </a:r>
            <a:r>
              <a:rPr lang="en-US" dirty="0" smtClean="0"/>
              <a:t>on </a:t>
            </a:r>
            <a:r>
              <a:rPr lang="en-US" dirty="0"/>
              <a:t>reserve at </a:t>
            </a:r>
            <a:r>
              <a:rPr lang="en-US" dirty="0" smtClean="0"/>
              <a:t>MATH Library front desk</a:t>
            </a:r>
            <a:br>
              <a:rPr lang="en-US" dirty="0" smtClean="0"/>
            </a:br>
            <a:endParaRPr lang="en-US" dirty="0"/>
          </a:p>
          <a:p>
            <a:r>
              <a:rPr lang="en-US" dirty="0" smtClean="0"/>
              <a:t>Reading </a:t>
            </a:r>
            <a:r>
              <a:rPr lang="mr-IN" dirty="0" smtClean="0"/>
              <a:t>–</a:t>
            </a:r>
            <a:r>
              <a:rPr lang="en-US" dirty="0" smtClean="0"/>
              <a:t> key concepts, terminology, examples</a:t>
            </a:r>
          </a:p>
          <a:p>
            <a:r>
              <a:rPr lang="en-US" dirty="0" smtClean="0"/>
              <a:t>Figures and exercises – starting points for exploring computer architecture designs</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10</a:t>
            </a:fld>
            <a:endParaRPr lang="en-US"/>
          </a:p>
        </p:txBody>
      </p:sp>
    </p:spTree>
    <p:extLst>
      <p:ext uri="{BB962C8B-B14F-4D97-AF65-F5344CB8AC3E}">
        <p14:creationId xmlns:p14="http://schemas.microsoft.com/office/powerpoint/2010/main" val="2050405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and Lab Assignments</a:t>
            </a:r>
            <a:endParaRPr lang="en-US" dirty="0"/>
          </a:p>
        </p:txBody>
      </p:sp>
      <p:sp>
        <p:nvSpPr>
          <p:cNvPr id="3" name="Content Placeholder 2"/>
          <p:cNvSpPr>
            <a:spLocks noGrp="1"/>
          </p:cNvSpPr>
          <p:nvPr>
            <p:ph idx="1"/>
          </p:nvPr>
        </p:nvSpPr>
        <p:spPr>
          <a:xfrm>
            <a:off x="486830" y="1171186"/>
            <a:ext cx="8517552" cy="4924814"/>
          </a:xfrm>
        </p:spPr>
        <p:txBody>
          <a:bodyPr/>
          <a:lstStyle/>
          <a:p>
            <a:r>
              <a:rPr lang="en-US" dirty="0" smtClean="0"/>
              <a:t>Objective is to</a:t>
            </a:r>
          </a:p>
          <a:p>
            <a:pPr lvl="1"/>
            <a:r>
              <a:rPr lang="en-US" dirty="0" smtClean="0"/>
              <a:t>Gain experience with applying basic concepts</a:t>
            </a:r>
          </a:p>
          <a:p>
            <a:pPr lvl="1"/>
            <a:r>
              <a:rPr lang="en-US" dirty="0" smtClean="0"/>
              <a:t>Develop deductive skills, insights, and intuition</a:t>
            </a:r>
          </a:p>
          <a:p>
            <a:pPr lvl="1"/>
            <a:r>
              <a:rPr lang="en-US" dirty="0" smtClean="0"/>
              <a:t>Explore design alternatives</a:t>
            </a:r>
          </a:p>
          <a:p>
            <a:pPr lvl="1"/>
            <a:r>
              <a:rPr lang="en-US" dirty="0" smtClean="0"/>
              <a:t>Self-test fluency and facility with course material</a:t>
            </a:r>
          </a:p>
          <a:p>
            <a:r>
              <a:rPr lang="en-US" dirty="0" smtClean="0"/>
              <a:t>Assignments posted on Blackboard</a:t>
            </a:r>
          </a:p>
          <a:p>
            <a:pPr lvl="1"/>
            <a:r>
              <a:rPr lang="en-US" dirty="0" smtClean="0"/>
              <a:t>Unlimited uploads of your answers document</a:t>
            </a:r>
          </a:p>
          <a:p>
            <a:pPr lvl="1"/>
            <a:r>
              <a:rPr lang="en-US" dirty="0" smtClean="0"/>
              <a:t>Your final, timely upload is the one that will be scored</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11</a:t>
            </a:fld>
            <a:endParaRPr lang="en-US"/>
          </a:p>
        </p:txBody>
      </p:sp>
    </p:spTree>
    <p:extLst>
      <p:ext uri="{BB962C8B-B14F-4D97-AF65-F5344CB8AC3E}">
        <p14:creationId xmlns:p14="http://schemas.microsoft.com/office/powerpoint/2010/main" val="50278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a:t>
            </a:r>
            <a:endParaRPr lang="en-US" dirty="0"/>
          </a:p>
        </p:txBody>
      </p:sp>
      <p:sp>
        <p:nvSpPr>
          <p:cNvPr id="3" name="Content Placeholder 2"/>
          <p:cNvSpPr>
            <a:spLocks noGrp="1"/>
          </p:cNvSpPr>
          <p:nvPr>
            <p:ph idx="1"/>
          </p:nvPr>
        </p:nvSpPr>
        <p:spPr/>
        <p:txBody>
          <a:bodyPr>
            <a:normAutofit/>
          </a:bodyPr>
          <a:lstStyle/>
          <a:p>
            <a:r>
              <a:rPr lang="en-US" dirty="0" smtClean="0"/>
              <a:t>Lab attendance is required</a:t>
            </a:r>
          </a:p>
          <a:p>
            <a:pPr marL="457200" lvl="1" indent="0">
              <a:buNone/>
            </a:pPr>
            <a:endParaRPr lang="en-US" dirty="0" smtClean="0"/>
          </a:p>
          <a:p>
            <a:r>
              <a:rPr lang="en-US" dirty="0" smtClean="0"/>
              <a:t>Lab projects</a:t>
            </a:r>
          </a:p>
          <a:p>
            <a:pPr lvl="1"/>
            <a:r>
              <a:rPr lang="en-US" dirty="0" smtClean="0"/>
              <a:t>Assigned weekly</a:t>
            </a:r>
          </a:p>
          <a:p>
            <a:pPr lvl="1"/>
            <a:r>
              <a:rPr lang="en-US" dirty="0" smtClean="0"/>
              <a:t>Provide hands-on experience with digital logic circuits and assembly language programming</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12</a:t>
            </a:fld>
            <a:endParaRPr lang="en-US"/>
          </a:p>
        </p:txBody>
      </p:sp>
    </p:spTree>
    <p:extLst>
      <p:ext uri="{BB962C8B-B14F-4D97-AF65-F5344CB8AC3E}">
        <p14:creationId xmlns:p14="http://schemas.microsoft.com/office/powerpoint/2010/main" val="10797214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Exams</a:t>
            </a:r>
            <a:endParaRPr lang="en-US" dirty="0"/>
          </a:p>
        </p:txBody>
      </p:sp>
      <p:sp>
        <p:nvSpPr>
          <p:cNvPr id="3" name="Content Placeholder 2"/>
          <p:cNvSpPr>
            <a:spLocks noGrp="1"/>
          </p:cNvSpPr>
          <p:nvPr>
            <p:ph idx="1"/>
          </p:nvPr>
        </p:nvSpPr>
        <p:spPr/>
        <p:txBody>
          <a:bodyPr>
            <a:normAutofit/>
          </a:bodyPr>
          <a:lstStyle/>
          <a:p>
            <a:r>
              <a:rPr lang="en-US" dirty="0" smtClean="0"/>
              <a:t>Midterm </a:t>
            </a:r>
            <a:r>
              <a:rPr lang="en-US" dirty="0"/>
              <a:t>#</a:t>
            </a:r>
            <a:r>
              <a:rPr lang="en-US" dirty="0" smtClean="0"/>
              <a:t>1 – Tuesday</a:t>
            </a:r>
            <a:r>
              <a:rPr lang="en-US" dirty="0"/>
              <a:t>, </a:t>
            </a:r>
            <a:r>
              <a:rPr lang="en-US" dirty="0" smtClean="0"/>
              <a:t>Feb. 06, </a:t>
            </a:r>
            <a:r>
              <a:rPr lang="en-US" dirty="0"/>
              <a:t>6:30pm</a:t>
            </a:r>
          </a:p>
          <a:p>
            <a:r>
              <a:rPr lang="en-US" dirty="0"/>
              <a:t>Midterm #2 </a:t>
            </a:r>
            <a:r>
              <a:rPr lang="en-US" dirty="0" smtClean="0"/>
              <a:t>– Tuesday</a:t>
            </a:r>
            <a:r>
              <a:rPr lang="en-US" dirty="0"/>
              <a:t>, </a:t>
            </a:r>
            <a:r>
              <a:rPr lang="en-US" dirty="0" smtClean="0"/>
              <a:t>Mar. 27, 6:30pm</a:t>
            </a:r>
          </a:p>
          <a:p>
            <a:endParaRPr lang="en-US" dirty="0" smtClean="0"/>
          </a:p>
          <a:p>
            <a:r>
              <a:rPr lang="en-US" dirty="0" smtClean="0"/>
              <a:t>Final Exam </a:t>
            </a:r>
            <a:r>
              <a:rPr lang="mr-IN" dirty="0" smtClean="0"/>
              <a:t>–</a:t>
            </a:r>
            <a:r>
              <a:rPr lang="en-US" dirty="0" smtClean="0"/>
              <a:t> may be as late as May 05 </a:t>
            </a:r>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13</a:t>
            </a:fld>
            <a:endParaRPr lang="en-US"/>
          </a:p>
        </p:txBody>
      </p:sp>
    </p:spTree>
    <p:extLst>
      <p:ext uri="{BB962C8B-B14F-4D97-AF65-F5344CB8AC3E}">
        <p14:creationId xmlns:p14="http://schemas.microsoft.com/office/powerpoint/2010/main" val="6415089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“equipment”</a:t>
            </a:r>
            <a:endParaRPr lang="en-US" dirty="0"/>
          </a:p>
        </p:txBody>
      </p:sp>
      <p:sp>
        <p:nvSpPr>
          <p:cNvPr id="3" name="Content Placeholder 2"/>
          <p:cNvSpPr>
            <a:spLocks noGrp="1"/>
          </p:cNvSpPr>
          <p:nvPr>
            <p:ph idx="1"/>
          </p:nvPr>
        </p:nvSpPr>
        <p:spPr/>
        <p:txBody>
          <a:bodyPr/>
          <a:lstStyle/>
          <a:p>
            <a:r>
              <a:rPr lang="en-US" dirty="0" smtClean="0"/>
              <a:t>Software</a:t>
            </a:r>
          </a:p>
          <a:p>
            <a:pPr lvl="1"/>
            <a:r>
              <a:rPr lang="en-US" dirty="0" smtClean="0"/>
              <a:t>MicroSD card and USB flash drive</a:t>
            </a:r>
          </a:p>
          <a:p>
            <a:r>
              <a:rPr lang="en-US" dirty="0" smtClean="0"/>
              <a:t>Hardware</a:t>
            </a:r>
          </a:p>
          <a:p>
            <a:pPr lvl="1"/>
            <a:r>
              <a:rPr lang="en-US" dirty="0" smtClean="0"/>
              <a:t>Lab kit</a:t>
            </a:r>
          </a:p>
          <a:p>
            <a:pPr lvl="1"/>
            <a:r>
              <a:rPr lang="en-US" dirty="0" smtClean="0"/>
              <a:t>Textbook</a:t>
            </a:r>
          </a:p>
          <a:p>
            <a:pPr lvl="1"/>
            <a:r>
              <a:rPr lang="en-US" dirty="0" err="1" smtClean="0"/>
              <a:t>iClicker</a:t>
            </a:r>
            <a:r>
              <a:rPr lang="en-US" dirty="0" smtClean="0"/>
              <a:t> (use in lecture)</a:t>
            </a:r>
          </a:p>
          <a:p>
            <a:pPr lvl="1"/>
            <a:r>
              <a:rPr lang="en-US" dirty="0" smtClean="0"/>
              <a:t>Paper and writing implement (use in lecture)</a:t>
            </a:r>
          </a:p>
          <a:p>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14</a:t>
            </a:fld>
            <a:endParaRPr lang="en-US"/>
          </a:p>
        </p:txBody>
      </p:sp>
    </p:spTree>
    <p:extLst>
      <p:ext uri="{BB962C8B-B14F-4D97-AF65-F5344CB8AC3E}">
        <p14:creationId xmlns:p14="http://schemas.microsoft.com/office/powerpoint/2010/main" val="708909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Resources</a:t>
            </a:r>
            <a:endParaRPr lang="en-US" dirty="0"/>
          </a:p>
        </p:txBody>
      </p:sp>
      <p:sp>
        <p:nvSpPr>
          <p:cNvPr id="3" name="Content Placeholder 2"/>
          <p:cNvSpPr>
            <a:spLocks noGrp="1"/>
          </p:cNvSpPr>
          <p:nvPr>
            <p:ph idx="1"/>
          </p:nvPr>
        </p:nvSpPr>
        <p:spPr>
          <a:xfrm>
            <a:off x="457200" y="1219200"/>
            <a:ext cx="8613648" cy="5190744"/>
          </a:xfrm>
        </p:spPr>
        <p:txBody>
          <a:bodyPr>
            <a:normAutofit lnSpcReduction="10000"/>
          </a:bodyPr>
          <a:lstStyle/>
          <a:p>
            <a:r>
              <a:rPr lang="en-US" dirty="0">
                <a:solidFill>
                  <a:srgbClr val="0070C0"/>
                </a:solidFill>
              </a:rPr>
              <a:t>Blackboard – assignments, announcements, grades, course information details</a:t>
            </a:r>
          </a:p>
          <a:p>
            <a:r>
              <a:rPr lang="en-US" dirty="0"/>
              <a:t>Lecture – </a:t>
            </a:r>
            <a:r>
              <a:rPr lang="en-US" dirty="0" smtClean="0"/>
              <a:t>concepts and examples</a:t>
            </a:r>
          </a:p>
          <a:p>
            <a:r>
              <a:rPr lang="en-US" dirty="0"/>
              <a:t>Q&amp;A – </a:t>
            </a:r>
            <a:r>
              <a:rPr lang="en-US" dirty="0" smtClean="0"/>
              <a:t>in lecture; Piazza (collaborative);</a:t>
            </a:r>
            <a:br>
              <a:rPr lang="en-US" dirty="0" smtClean="0"/>
            </a:br>
            <a:r>
              <a:rPr lang="en-US" dirty="0" smtClean="0"/>
              <a:t>             Adams </a:t>
            </a:r>
            <a:r>
              <a:rPr lang="en-US" dirty="0"/>
              <a:t>office hours; TAs in lab</a:t>
            </a:r>
          </a:p>
          <a:p>
            <a:r>
              <a:rPr lang="en-US" dirty="0" smtClean="0">
                <a:solidFill>
                  <a:srgbClr val="00B050"/>
                </a:solidFill>
              </a:rPr>
              <a:t>Self-study</a:t>
            </a:r>
          </a:p>
          <a:p>
            <a:pPr lvl="1"/>
            <a:r>
              <a:rPr lang="en-US" dirty="0" smtClean="0">
                <a:solidFill>
                  <a:srgbClr val="00B050"/>
                </a:solidFill>
              </a:rPr>
              <a:t>Textbook, .PPT – concepts, topics, definitions</a:t>
            </a:r>
          </a:p>
          <a:p>
            <a:pPr lvl="1"/>
            <a:r>
              <a:rPr lang="en-US" dirty="0" smtClean="0">
                <a:solidFill>
                  <a:srgbClr val="00B050"/>
                </a:solidFill>
              </a:rPr>
              <a:t>Homework – develop and check understanding</a:t>
            </a:r>
          </a:p>
          <a:p>
            <a:pPr lvl="1"/>
            <a:r>
              <a:rPr lang="en-US" dirty="0" smtClean="0">
                <a:solidFill>
                  <a:srgbClr val="00B050"/>
                </a:solidFill>
              </a:rPr>
              <a:t>Lab kit – design and hands-on experience</a:t>
            </a:r>
            <a:endParaRPr lang="en-US" dirty="0" smtClean="0">
              <a:solidFill>
                <a:srgbClr val="0070C0"/>
              </a:solidFill>
            </a:endParaRPr>
          </a:p>
          <a:p>
            <a:r>
              <a:rPr lang="en-US" dirty="0" smtClean="0"/>
              <a:t>LWSN B160 all hours, except 6-7pm Mondays</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15</a:t>
            </a:fld>
            <a:endParaRPr lang="en-US"/>
          </a:p>
        </p:txBody>
      </p:sp>
    </p:spTree>
    <p:extLst>
      <p:ext uri="{BB962C8B-B14F-4D97-AF65-F5344CB8AC3E}">
        <p14:creationId xmlns:p14="http://schemas.microsoft.com/office/powerpoint/2010/main" val="4076510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George Adams</a:t>
            </a:r>
            <a:endParaRPr lang="en-US" dirty="0"/>
          </a:p>
        </p:txBody>
      </p:sp>
      <p:sp>
        <p:nvSpPr>
          <p:cNvPr id="3" name="Content Placeholder 2"/>
          <p:cNvSpPr>
            <a:spLocks noGrp="1"/>
          </p:cNvSpPr>
          <p:nvPr>
            <p:ph idx="1"/>
          </p:nvPr>
        </p:nvSpPr>
        <p:spPr>
          <a:xfrm>
            <a:off x="457199" y="1417638"/>
            <a:ext cx="8515533" cy="4938712"/>
          </a:xfrm>
        </p:spPr>
        <p:txBody>
          <a:bodyPr>
            <a:normAutofit fontScale="92500" lnSpcReduction="20000"/>
          </a:bodyPr>
          <a:lstStyle/>
          <a:p>
            <a:r>
              <a:rPr lang="en-US" dirty="0" smtClean="0"/>
              <a:t>Personal history</a:t>
            </a:r>
          </a:p>
          <a:p>
            <a:pPr lvl="1"/>
            <a:r>
              <a:rPr lang="en-US" dirty="0" smtClean="0"/>
              <a:t>BS (VA Tech), MS and PhD (Purdue) in EE</a:t>
            </a:r>
          </a:p>
          <a:p>
            <a:pPr lvl="1"/>
            <a:r>
              <a:rPr lang="en-US" dirty="0" smtClean="0"/>
              <a:t>focused on high-performance parallel computing</a:t>
            </a:r>
          </a:p>
          <a:p>
            <a:pPr lvl="1"/>
            <a:r>
              <a:rPr lang="en-US" dirty="0" smtClean="0"/>
              <a:t>worked at NASA Ames Research Center and taught at Stanford University part time</a:t>
            </a:r>
          </a:p>
          <a:p>
            <a:pPr lvl="1"/>
            <a:r>
              <a:rPr lang="en-US" dirty="0" smtClean="0"/>
              <a:t>Purdue work also in ECE, </a:t>
            </a:r>
            <a:r>
              <a:rPr lang="en-US" dirty="0" err="1" smtClean="0"/>
              <a:t>Birck</a:t>
            </a:r>
            <a:r>
              <a:rPr lang="en-US" dirty="0" smtClean="0"/>
              <a:t> Nanotechnology Center, </a:t>
            </a:r>
            <a:r>
              <a:rPr lang="en-US" dirty="0" err="1" smtClean="0"/>
              <a:t>Krannert</a:t>
            </a:r>
            <a:endParaRPr lang="en-US" dirty="0" smtClean="0"/>
          </a:p>
          <a:p>
            <a:r>
              <a:rPr lang="en-US" dirty="0" smtClean="0"/>
              <a:t>Current academic activity</a:t>
            </a:r>
          </a:p>
          <a:p>
            <a:pPr lvl="1"/>
            <a:r>
              <a:rPr lang="en-US" dirty="0" smtClean="0"/>
              <a:t>CS 250, subject matter reading and writing</a:t>
            </a:r>
          </a:p>
          <a:p>
            <a:r>
              <a:rPr lang="en-US" dirty="0" smtClean="0"/>
              <a:t>Enjoys</a:t>
            </a:r>
          </a:p>
          <a:p>
            <a:pPr lvl="1"/>
            <a:r>
              <a:rPr lang="en-US" dirty="0" smtClean="0"/>
              <a:t>Science fiction</a:t>
            </a:r>
          </a:p>
          <a:p>
            <a:pPr lvl="1"/>
            <a:r>
              <a:rPr lang="en-US" dirty="0" smtClean="0"/>
              <a:t>Collecting computer hardware and </a:t>
            </a:r>
            <a:r>
              <a:rPr lang="en-US" dirty="0" err="1" smtClean="0"/>
              <a:t>paraprosdokians</a:t>
            </a:r>
            <a:endParaRPr lang="en-US" dirty="0" smtClean="0"/>
          </a:p>
          <a:p>
            <a:pPr lvl="1"/>
            <a:endParaRPr lang="en-US" dirty="0" smtClean="0"/>
          </a:p>
          <a:p>
            <a:pPr lvl="1"/>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16</a:t>
            </a:fld>
            <a:endParaRPr lang="en-US"/>
          </a:p>
        </p:txBody>
      </p:sp>
    </p:spTree>
    <p:extLst>
      <p:ext uri="{BB962C8B-B14F-4D97-AF65-F5344CB8AC3E}">
        <p14:creationId xmlns:p14="http://schemas.microsoft.com/office/powerpoint/2010/main" val="91767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expect of your instructors</a:t>
            </a:r>
            <a:endParaRPr lang="en-US" dirty="0"/>
          </a:p>
        </p:txBody>
      </p:sp>
      <p:sp>
        <p:nvSpPr>
          <p:cNvPr id="3" name="Content Placeholder 2"/>
          <p:cNvSpPr>
            <a:spLocks noGrp="1"/>
          </p:cNvSpPr>
          <p:nvPr>
            <p:ph idx="1"/>
          </p:nvPr>
        </p:nvSpPr>
        <p:spPr/>
        <p:txBody>
          <a:bodyPr/>
          <a:lstStyle/>
          <a:p>
            <a:r>
              <a:rPr lang="en-US" dirty="0"/>
              <a:t>The TAs and I welcome you to CS 250</a:t>
            </a:r>
          </a:p>
          <a:p>
            <a:r>
              <a:rPr lang="en-US" dirty="0" smtClean="0"/>
              <a:t>My task, our task, is to support you in your effort to succeed in this course</a:t>
            </a:r>
          </a:p>
          <a:p>
            <a:r>
              <a:rPr lang="en-US" dirty="0" smtClean="0"/>
              <a:t>We welcome your questions:  in class, in lab, in office hours, on Piazza, via email</a:t>
            </a:r>
          </a:p>
          <a:p>
            <a:r>
              <a:rPr lang="en-US" dirty="0" smtClean="0"/>
              <a:t>We ask for your feedback throughout the semester</a:t>
            </a:r>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17</a:t>
            </a:fld>
            <a:endParaRPr lang="en-US"/>
          </a:p>
        </p:txBody>
      </p:sp>
    </p:spTree>
    <p:extLst>
      <p:ext uri="{BB962C8B-B14F-4D97-AF65-F5344CB8AC3E}">
        <p14:creationId xmlns:p14="http://schemas.microsoft.com/office/powerpoint/2010/main" val="12496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 expect of students</a:t>
            </a:r>
            <a:endParaRPr lang="en-US" dirty="0"/>
          </a:p>
        </p:txBody>
      </p:sp>
      <p:sp>
        <p:nvSpPr>
          <p:cNvPr id="3" name="Content Placeholder 2"/>
          <p:cNvSpPr>
            <a:spLocks noGrp="1"/>
          </p:cNvSpPr>
          <p:nvPr>
            <p:ph idx="1"/>
          </p:nvPr>
        </p:nvSpPr>
        <p:spPr/>
        <p:txBody>
          <a:bodyPr/>
          <a:lstStyle/>
          <a:p>
            <a:r>
              <a:rPr lang="en-US" dirty="0" smtClean="0"/>
              <a:t>Engage with the class</a:t>
            </a:r>
          </a:p>
          <a:p>
            <a:r>
              <a:rPr lang="en-US" dirty="0" smtClean="0"/>
              <a:t>Integrity and honesty</a:t>
            </a:r>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18</a:t>
            </a:fld>
            <a:endParaRPr lang="en-US"/>
          </a:p>
        </p:txBody>
      </p:sp>
    </p:spTree>
    <p:extLst>
      <p:ext uri="{BB962C8B-B14F-4D97-AF65-F5344CB8AC3E}">
        <p14:creationId xmlns:p14="http://schemas.microsoft.com/office/powerpoint/2010/main" val="12149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579">
            <a:alpha val="5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assignment</a:t>
            </a:r>
            <a:endParaRPr lang="en-US" dirty="0"/>
          </a:p>
        </p:txBody>
      </p:sp>
      <p:sp>
        <p:nvSpPr>
          <p:cNvPr id="3" name="Content Placeholder 2"/>
          <p:cNvSpPr>
            <a:spLocks noGrp="1"/>
          </p:cNvSpPr>
          <p:nvPr>
            <p:ph idx="1"/>
          </p:nvPr>
        </p:nvSpPr>
        <p:spPr/>
        <p:txBody>
          <a:bodyPr/>
          <a:lstStyle/>
          <a:p>
            <a:r>
              <a:rPr lang="en-US" dirty="0" smtClean="0"/>
              <a:t>Login </a:t>
            </a:r>
            <a:r>
              <a:rPr lang="en-US" dirty="0"/>
              <a:t>to </a:t>
            </a:r>
            <a:r>
              <a:rPr lang="en-US" dirty="0" smtClean="0"/>
              <a:t>Blackboard to register </a:t>
            </a:r>
            <a:r>
              <a:rPr lang="en-US" dirty="0"/>
              <a:t>your </a:t>
            </a:r>
            <a:r>
              <a:rPr lang="en-US" dirty="0" err="1" smtClean="0"/>
              <a:t>iClicker</a:t>
            </a:r>
            <a:r>
              <a:rPr lang="en-US" dirty="0" smtClean="0"/>
              <a:t> and register with Piazza</a:t>
            </a:r>
            <a:br>
              <a:rPr lang="en-US" dirty="0" smtClean="0"/>
            </a:br>
            <a:endParaRPr lang="en-US" dirty="0" smtClean="0"/>
          </a:p>
          <a:p>
            <a:r>
              <a:rPr lang="en-US" dirty="0"/>
              <a:t>Attend your lab session </a:t>
            </a:r>
            <a:r>
              <a:rPr lang="en-US" dirty="0" smtClean="0"/>
              <a:t>this week and </a:t>
            </a:r>
            <a:r>
              <a:rPr lang="en-US" dirty="0"/>
              <a:t>complete Lab </a:t>
            </a:r>
            <a:r>
              <a:rPr lang="en-US" dirty="0" smtClean="0"/>
              <a:t>01</a:t>
            </a:r>
            <a:br>
              <a:rPr lang="en-US" dirty="0" smtClean="0"/>
            </a:br>
            <a:endParaRPr lang="en-US" dirty="0"/>
          </a:p>
          <a:p>
            <a:r>
              <a:rPr lang="en-US" dirty="0" smtClean="0"/>
              <a:t>Read textbook Chapters 1 and 2</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19</a:t>
            </a:fld>
            <a:endParaRPr lang="en-US"/>
          </a:p>
        </p:txBody>
      </p:sp>
    </p:spTree>
    <p:extLst>
      <p:ext uri="{BB962C8B-B14F-4D97-AF65-F5344CB8AC3E}">
        <p14:creationId xmlns:p14="http://schemas.microsoft.com/office/powerpoint/2010/main" val="575210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George B. Adams III</a:t>
            </a:r>
          </a:p>
          <a:p>
            <a:r>
              <a:rPr lang="en-US" dirty="0"/>
              <a:t> </a:t>
            </a:r>
            <a:r>
              <a:rPr lang="en-US" dirty="0" smtClean="0"/>
              <a:t>   Purdue University</a:t>
            </a:r>
          </a:p>
          <a:p>
            <a:r>
              <a:rPr lang="en-US" dirty="0"/>
              <a:t> </a:t>
            </a:r>
            <a:r>
              <a:rPr lang="en-US" dirty="0" smtClean="0"/>
              <a:t>       Spring 2018</a:t>
            </a:r>
            <a:endParaRPr lang="en-US" dirty="0"/>
          </a:p>
        </p:txBody>
      </p:sp>
      <p:sp>
        <p:nvSpPr>
          <p:cNvPr id="4" name="Date Placeholder 3"/>
          <p:cNvSpPr>
            <a:spLocks noGrp="1"/>
          </p:cNvSpPr>
          <p:nvPr>
            <p:ph type="dt" sz="half" idx="2"/>
          </p:nvPr>
        </p:nvSpPr>
        <p:spPr/>
        <p:txBody>
          <a:bodyPr/>
          <a:lstStyle/>
          <a:p>
            <a:r>
              <a:rPr lang="en-US" smtClean="0"/>
              <a:t>© 2018 by George B. Adams III</a:t>
            </a:r>
            <a:endParaRPr lang="en-US" dirty="0"/>
          </a:p>
        </p:txBody>
      </p:sp>
      <p:sp>
        <p:nvSpPr>
          <p:cNvPr id="5" name="Slide Number Placeholder 4"/>
          <p:cNvSpPr>
            <a:spLocks noGrp="1"/>
          </p:cNvSpPr>
          <p:nvPr>
            <p:ph type="sldNum" sz="quarter" idx="4"/>
          </p:nvPr>
        </p:nvSpPr>
        <p:spPr/>
        <p:txBody>
          <a:bodyPr/>
          <a:lstStyle/>
          <a:p>
            <a:fld id="{F616CA18-62AE-B34C-A151-070DF961BCFA}" type="slidenum">
              <a:rPr lang="en-US" smtClean="0"/>
              <a:pPr/>
              <a:t>2</a:t>
            </a:fld>
            <a:endParaRPr lang="en-US"/>
          </a:p>
        </p:txBody>
      </p:sp>
      <p:sp>
        <p:nvSpPr>
          <p:cNvPr id="6" name="Title 5"/>
          <p:cNvSpPr>
            <a:spLocks noGrp="1"/>
          </p:cNvSpPr>
          <p:nvPr>
            <p:ph type="ctrTitle"/>
          </p:nvPr>
        </p:nvSpPr>
        <p:spPr/>
        <p:txBody>
          <a:bodyPr/>
          <a:lstStyle/>
          <a:p>
            <a:r>
              <a:rPr lang="en-US" dirty="0" smtClean="0"/>
              <a:t>CS250 Computer Architecture</a:t>
            </a:r>
            <a:endParaRPr lang="en-US" dirty="0"/>
          </a:p>
        </p:txBody>
      </p:sp>
    </p:spTree>
    <p:extLst>
      <p:ext uri="{BB962C8B-B14F-4D97-AF65-F5344CB8AC3E}">
        <p14:creationId xmlns:p14="http://schemas.microsoft.com/office/powerpoint/2010/main" val="767911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Power on; boot to multiuser</a:t>
            </a:r>
          </a:p>
          <a:p>
            <a:r>
              <a:rPr lang="en-US" dirty="0" smtClean="0"/>
              <a:t>2018.01.08</a:t>
            </a:r>
            <a:endParaRPr lang="en-US" dirty="0"/>
          </a:p>
        </p:txBody>
      </p:sp>
      <p:sp>
        <p:nvSpPr>
          <p:cNvPr id="4" name="Date Placeholder 3"/>
          <p:cNvSpPr>
            <a:spLocks noGrp="1"/>
          </p:cNvSpPr>
          <p:nvPr>
            <p:ph type="dt" sz="half" idx="2"/>
          </p:nvPr>
        </p:nvSpPr>
        <p:spPr/>
        <p:txBody>
          <a:bodyPr/>
          <a:lstStyle/>
          <a:p>
            <a:r>
              <a:rPr lang="en-US" smtClean="0"/>
              <a:t>© 2018 by George B. Adams III</a:t>
            </a:r>
            <a:endParaRPr lang="en-US"/>
          </a:p>
        </p:txBody>
      </p:sp>
      <p:sp>
        <p:nvSpPr>
          <p:cNvPr id="5" name="Slide Number Placeholder 4"/>
          <p:cNvSpPr>
            <a:spLocks noGrp="1"/>
          </p:cNvSpPr>
          <p:nvPr>
            <p:ph type="sldNum" sz="quarter" idx="4"/>
          </p:nvPr>
        </p:nvSpPr>
        <p:spPr/>
        <p:txBody>
          <a:bodyPr/>
          <a:lstStyle/>
          <a:p>
            <a:fld id="{F616CA18-62AE-B34C-A151-070DF961BCFA}" type="slidenum">
              <a:rPr lang="en-US" smtClean="0"/>
              <a:pPr/>
              <a:t>20</a:t>
            </a:fld>
            <a:endParaRPr lang="en-US"/>
          </a:p>
        </p:txBody>
      </p:sp>
      <p:sp>
        <p:nvSpPr>
          <p:cNvPr id="6" name="Title 5"/>
          <p:cNvSpPr>
            <a:spLocks noGrp="1"/>
          </p:cNvSpPr>
          <p:nvPr>
            <p:ph type="ctrTitle"/>
          </p:nvPr>
        </p:nvSpPr>
        <p:spPr>
          <a:xfrm>
            <a:off x="838200" y="1443038"/>
            <a:ext cx="7620000" cy="1600200"/>
          </a:xfrm>
        </p:spPr>
        <p:txBody>
          <a:bodyPr/>
          <a:lstStyle/>
          <a:p>
            <a:r>
              <a:rPr lang="en-US" dirty="0" smtClean="0"/>
              <a:t>Lecture 01 – What is </a:t>
            </a:r>
            <a:r>
              <a:rPr lang="en-US" smtClean="0"/>
              <a:t>a computer?</a:t>
            </a:r>
            <a:endParaRPr lang="en-US" dirty="0"/>
          </a:p>
        </p:txBody>
      </p:sp>
      <p:sp>
        <p:nvSpPr>
          <p:cNvPr id="2" name="TextBox 1"/>
          <p:cNvSpPr txBox="1"/>
          <p:nvPr/>
        </p:nvSpPr>
        <p:spPr>
          <a:xfrm>
            <a:off x="2600948" y="6505254"/>
            <a:ext cx="3942105" cy="276999"/>
          </a:xfrm>
          <a:prstGeom prst="rect">
            <a:avLst/>
          </a:prstGeom>
          <a:noFill/>
        </p:spPr>
        <p:txBody>
          <a:bodyPr wrap="none" rtlCol="0">
            <a:spAutoFit/>
          </a:bodyPr>
          <a:lstStyle/>
          <a:p>
            <a:r>
              <a:rPr lang="en-US" sz="1200" dirty="0" smtClean="0"/>
              <a:t>All photos by George B. Adams III unless otherwise credited.</a:t>
            </a:r>
            <a:endParaRPr lang="en-US" sz="1200" dirty="0"/>
          </a:p>
        </p:txBody>
      </p:sp>
    </p:spTree>
    <p:extLst>
      <p:ext uri="{BB962C8B-B14F-4D97-AF65-F5344CB8AC3E}">
        <p14:creationId xmlns:p14="http://schemas.microsoft.com/office/powerpoint/2010/main" val="5078047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1470" y="533400"/>
            <a:ext cx="7606160" cy="5693866"/>
          </a:xfrm>
          <a:prstGeom prst="rect">
            <a:avLst/>
          </a:prstGeom>
          <a:noFill/>
        </p:spPr>
        <p:txBody>
          <a:bodyPr wrap="none" rtlCol="0">
            <a:spAutoFit/>
          </a:bodyPr>
          <a:lstStyle/>
          <a:p>
            <a:pPr defTabSz="914400" eaLnBrk="0" fontAlgn="base" hangingPunct="0">
              <a:spcBef>
                <a:spcPct val="0"/>
              </a:spcBef>
              <a:spcAft>
                <a:spcPct val="0"/>
              </a:spcAft>
            </a:pPr>
            <a:r>
              <a:rPr lang="en-US" sz="2800" dirty="0">
                <a:solidFill>
                  <a:srgbClr val="292929"/>
                </a:solidFill>
                <a:latin typeface="Arial" charset="0"/>
                <a:ea typeface="ＭＳ Ｐゴシック" charset="0"/>
              </a:rPr>
              <a:t>Civilization advances by extending the number</a:t>
            </a:r>
          </a:p>
          <a:p>
            <a:pPr defTabSz="914400" eaLnBrk="0" fontAlgn="base" hangingPunct="0">
              <a:spcBef>
                <a:spcPct val="0"/>
              </a:spcBef>
              <a:spcAft>
                <a:spcPct val="0"/>
              </a:spcAft>
            </a:pPr>
            <a:r>
              <a:rPr lang="en-US" sz="2800" dirty="0">
                <a:solidFill>
                  <a:srgbClr val="292929"/>
                </a:solidFill>
                <a:latin typeface="Arial" charset="0"/>
                <a:ea typeface="ＭＳ Ｐゴシック" charset="0"/>
              </a:rPr>
              <a:t>of important operations which we can perform</a:t>
            </a:r>
          </a:p>
          <a:p>
            <a:pPr defTabSz="914400" eaLnBrk="0" fontAlgn="base" hangingPunct="0">
              <a:spcBef>
                <a:spcPct val="0"/>
              </a:spcBef>
              <a:spcAft>
                <a:spcPct val="0"/>
              </a:spcAft>
            </a:pPr>
            <a:r>
              <a:rPr lang="en-US" sz="2800" dirty="0">
                <a:solidFill>
                  <a:srgbClr val="292929"/>
                </a:solidFill>
                <a:latin typeface="Arial" charset="0"/>
                <a:ea typeface="ＭＳ Ｐゴシック" charset="0"/>
              </a:rPr>
              <a:t>without thinking about them.</a:t>
            </a:r>
          </a:p>
          <a:p>
            <a:pPr defTabSz="914400" eaLnBrk="0" fontAlgn="base" hangingPunct="0">
              <a:spcBef>
                <a:spcPct val="0"/>
              </a:spcBef>
              <a:spcAft>
                <a:spcPct val="0"/>
              </a:spcAft>
            </a:pPr>
            <a:endParaRPr lang="en-US" sz="24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400" dirty="0" smtClean="0">
                <a:solidFill>
                  <a:srgbClr val="5E5E5E"/>
                </a:solidFill>
                <a:latin typeface="Arial" charset="0"/>
                <a:ea typeface="ＭＳ Ｐゴシック" charset="0"/>
              </a:rPr>
              <a:t>	Alfred </a:t>
            </a:r>
            <a:r>
              <a:rPr lang="en-US" sz="2400" dirty="0">
                <a:solidFill>
                  <a:srgbClr val="5E5E5E"/>
                </a:solidFill>
                <a:latin typeface="Arial" charset="0"/>
                <a:ea typeface="ＭＳ Ｐゴシック" charset="0"/>
              </a:rPr>
              <a:t>North Whitehead</a:t>
            </a:r>
          </a:p>
          <a:p>
            <a:pPr defTabSz="914400" eaLnBrk="0" fontAlgn="base" hangingPunct="0">
              <a:spcBef>
                <a:spcPct val="0"/>
              </a:spcBef>
              <a:spcAft>
                <a:spcPct val="0"/>
              </a:spcAft>
            </a:pPr>
            <a:r>
              <a:rPr lang="en-US" sz="2400" i="1" dirty="0" smtClean="0">
                <a:solidFill>
                  <a:srgbClr val="5E5E5E"/>
                </a:solidFill>
                <a:latin typeface="Arial" charset="0"/>
                <a:ea typeface="ＭＳ Ｐゴシック" charset="0"/>
              </a:rPr>
              <a:t>	An </a:t>
            </a:r>
            <a:r>
              <a:rPr lang="en-US" sz="2400" i="1" dirty="0">
                <a:solidFill>
                  <a:srgbClr val="5E5E5E"/>
                </a:solidFill>
                <a:latin typeface="Arial" charset="0"/>
                <a:ea typeface="ＭＳ Ｐゴシック" charset="0"/>
              </a:rPr>
              <a:t>Introduction to Mathematics (1911)</a:t>
            </a:r>
          </a:p>
          <a:p>
            <a:pPr defTabSz="914400" eaLnBrk="0" fontAlgn="base" hangingPunct="0">
              <a:spcBef>
                <a:spcPct val="0"/>
              </a:spcBef>
              <a:spcAft>
                <a:spcPct val="0"/>
              </a:spcAft>
            </a:pPr>
            <a:r>
              <a:rPr lang="en-US" sz="2400" i="1" dirty="0">
                <a:solidFill>
                  <a:srgbClr val="292929"/>
                </a:solidFill>
                <a:latin typeface="Arial" charset="0"/>
                <a:ea typeface="ＭＳ Ｐゴシック" charset="0"/>
              </a:rPr>
              <a:t/>
            </a:r>
            <a:br>
              <a:rPr lang="en-US" sz="2400" i="1" dirty="0">
                <a:solidFill>
                  <a:srgbClr val="292929"/>
                </a:solidFill>
                <a:latin typeface="Arial" charset="0"/>
                <a:ea typeface="ＭＳ Ｐゴシック" charset="0"/>
              </a:rPr>
            </a:br>
            <a:endParaRPr lang="en-US" sz="2400" i="1"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800" dirty="0">
                <a:solidFill>
                  <a:srgbClr val="292929"/>
                </a:solidFill>
                <a:latin typeface="Arial" charset="0"/>
                <a:ea typeface="ＭＳ Ｐゴシック" charset="0"/>
              </a:rPr>
              <a:t>I think it’s fair to say that personal computers</a:t>
            </a:r>
            <a:br>
              <a:rPr lang="en-US" sz="2800" dirty="0">
                <a:solidFill>
                  <a:srgbClr val="292929"/>
                </a:solidFill>
                <a:latin typeface="Arial" charset="0"/>
                <a:ea typeface="ＭＳ Ｐゴシック" charset="0"/>
              </a:rPr>
            </a:br>
            <a:r>
              <a:rPr lang="en-US" sz="2800" dirty="0">
                <a:solidFill>
                  <a:srgbClr val="292929"/>
                </a:solidFill>
                <a:latin typeface="Arial" charset="0"/>
                <a:ea typeface="ＭＳ Ｐゴシック" charset="0"/>
              </a:rPr>
              <a:t>have become the most empowering tool we’ve</a:t>
            </a:r>
            <a:br>
              <a:rPr lang="en-US" sz="2800" dirty="0">
                <a:solidFill>
                  <a:srgbClr val="292929"/>
                </a:solidFill>
                <a:latin typeface="Arial" charset="0"/>
                <a:ea typeface="ＭＳ Ｐゴシック" charset="0"/>
              </a:rPr>
            </a:br>
            <a:r>
              <a:rPr lang="en-US" sz="2800" dirty="0">
                <a:solidFill>
                  <a:srgbClr val="292929"/>
                </a:solidFill>
                <a:latin typeface="Arial" charset="0"/>
                <a:ea typeface="ＭＳ Ｐゴシック" charset="0"/>
              </a:rPr>
              <a:t>ever created.</a:t>
            </a:r>
            <a:br>
              <a:rPr lang="en-US" sz="2800" dirty="0">
                <a:solidFill>
                  <a:srgbClr val="292929"/>
                </a:solidFill>
                <a:latin typeface="Arial" charset="0"/>
                <a:ea typeface="ＭＳ Ｐゴシック" charset="0"/>
              </a:rPr>
            </a:br>
            <a:endParaRPr lang="en-US" sz="28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400" dirty="0" smtClean="0">
                <a:solidFill>
                  <a:schemeClr val="tx1">
                    <a:lumMod val="75000"/>
                    <a:lumOff val="25000"/>
                  </a:schemeClr>
                </a:solidFill>
                <a:latin typeface="Arial" charset="0"/>
                <a:ea typeface="ＭＳ Ｐゴシック" charset="0"/>
              </a:rPr>
              <a:t>	Bill </a:t>
            </a:r>
            <a:r>
              <a:rPr lang="en-US" sz="2400" dirty="0">
                <a:solidFill>
                  <a:schemeClr val="tx1">
                    <a:lumMod val="75000"/>
                    <a:lumOff val="25000"/>
                  </a:schemeClr>
                </a:solidFill>
                <a:latin typeface="Arial" charset="0"/>
                <a:ea typeface="ＭＳ Ｐゴシック" charset="0"/>
              </a:rPr>
              <a:t>Gates</a:t>
            </a:r>
          </a:p>
          <a:p>
            <a:pPr defTabSz="914400" eaLnBrk="0" fontAlgn="base" hangingPunct="0">
              <a:spcBef>
                <a:spcPct val="0"/>
              </a:spcBef>
              <a:spcAft>
                <a:spcPct val="0"/>
              </a:spcAft>
            </a:pPr>
            <a:r>
              <a:rPr lang="en-US" sz="2400" i="1" dirty="0" smtClean="0">
                <a:solidFill>
                  <a:schemeClr val="tx1">
                    <a:lumMod val="75000"/>
                    <a:lumOff val="25000"/>
                  </a:schemeClr>
                </a:solidFill>
                <a:latin typeface="Arial" charset="0"/>
                <a:ea typeface="ＭＳ Ｐゴシック" charset="0"/>
              </a:rPr>
              <a:t>	February </a:t>
            </a:r>
            <a:r>
              <a:rPr lang="en-US" sz="2400" i="1" dirty="0">
                <a:solidFill>
                  <a:schemeClr val="tx1">
                    <a:lumMod val="75000"/>
                    <a:lumOff val="25000"/>
                  </a:schemeClr>
                </a:solidFill>
                <a:latin typeface="Arial" charset="0"/>
                <a:ea typeface="ＭＳ Ｐゴシック" charset="0"/>
              </a:rPr>
              <a:t>24, 2004</a:t>
            </a:r>
          </a:p>
        </p:txBody>
      </p:sp>
      <p:sp>
        <p:nvSpPr>
          <p:cNvPr id="2" name="Date Placeholder 1"/>
          <p:cNvSpPr>
            <a:spLocks noGrp="1"/>
          </p:cNvSpPr>
          <p:nvPr>
            <p:ph type="dt" sz="half" idx="10"/>
          </p:nvPr>
        </p:nvSpPr>
        <p:spPr/>
        <p:txBody>
          <a:bodyPr/>
          <a:lstStyle/>
          <a:p>
            <a:r>
              <a:rPr lang="en-US" smtClean="0"/>
              <a:t>© 2018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21</a:t>
            </a:fld>
            <a:endParaRPr lang="en-US"/>
          </a:p>
        </p:txBody>
      </p:sp>
    </p:spTree>
    <p:extLst>
      <p:ext uri="{BB962C8B-B14F-4D97-AF65-F5344CB8AC3E}">
        <p14:creationId xmlns:p14="http://schemas.microsoft.com/office/powerpoint/2010/main" val="5355146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 2018 by George B. Adams III</a:t>
            </a:r>
            <a:endParaRPr lang="en-US"/>
          </a:p>
        </p:txBody>
      </p:sp>
      <p:sp>
        <p:nvSpPr>
          <p:cNvPr id="4" name="Slide Number Placeholder 3"/>
          <p:cNvSpPr>
            <a:spLocks noGrp="1"/>
          </p:cNvSpPr>
          <p:nvPr>
            <p:ph type="sldNum" sz="quarter" idx="12"/>
          </p:nvPr>
        </p:nvSpPr>
        <p:spPr/>
        <p:txBody>
          <a:bodyPr/>
          <a:lstStyle/>
          <a:p>
            <a:fld id="{57EC3C6A-BBE0-B94A-B791-E44AA6B2DA5B}" type="slidenum">
              <a:rPr lang="en-US" smtClean="0"/>
              <a:pPr/>
              <a:t>22</a:t>
            </a:fld>
            <a:endParaRPr lang="en-US"/>
          </a:p>
        </p:txBody>
      </p:sp>
      <p:sp>
        <p:nvSpPr>
          <p:cNvPr id="2" name="Title 1"/>
          <p:cNvSpPr>
            <a:spLocks noGrp="1"/>
          </p:cNvSpPr>
          <p:nvPr>
            <p:ph type="title" idx="4294967295"/>
          </p:nvPr>
        </p:nvSpPr>
        <p:spPr>
          <a:xfrm>
            <a:off x="457200" y="19050"/>
            <a:ext cx="8229600" cy="658813"/>
          </a:xfrm>
        </p:spPr>
        <p:txBody>
          <a:bodyPr>
            <a:normAutofit/>
          </a:bodyPr>
          <a:lstStyle/>
          <a:p>
            <a:r>
              <a:rPr lang="en-US" sz="3200" dirty="0" err="1" smtClean="0"/>
              <a:t>Antikythera</a:t>
            </a:r>
            <a:r>
              <a:rPr lang="en-US" sz="3200" dirty="0" smtClean="0"/>
              <a:t> Mechanism – computer, ca 200 BC</a:t>
            </a:r>
            <a:endParaRPr lang="en-US" sz="3200" dirty="0"/>
          </a:p>
        </p:txBody>
      </p:sp>
      <p:pic>
        <p:nvPicPr>
          <p:cNvPr id="6" name="Picture 5" descr="Antikythera Mechanis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578" y="685800"/>
            <a:ext cx="7118845" cy="4773937"/>
          </a:xfrm>
          <a:prstGeom prst="rect">
            <a:avLst/>
          </a:prstGeom>
        </p:spPr>
      </p:pic>
      <p:sp>
        <p:nvSpPr>
          <p:cNvPr id="8" name="TextBox 7"/>
          <p:cNvSpPr txBox="1"/>
          <p:nvPr/>
        </p:nvSpPr>
        <p:spPr>
          <a:xfrm>
            <a:off x="289545" y="5410200"/>
            <a:ext cx="8639530" cy="1200329"/>
          </a:xfrm>
          <a:prstGeom prst="rect">
            <a:avLst/>
          </a:prstGeom>
          <a:noFill/>
        </p:spPr>
        <p:txBody>
          <a:bodyPr wrap="square" rtlCol="0">
            <a:spAutoFit/>
          </a:bodyPr>
          <a:lstStyle/>
          <a:p>
            <a:pPr defTabSz="914400" eaLnBrk="0" fontAlgn="base" hangingPunct="0">
              <a:spcBef>
                <a:spcPct val="0"/>
              </a:spcBef>
              <a:spcAft>
                <a:spcPct val="0"/>
              </a:spcAft>
            </a:pPr>
            <a:r>
              <a:rPr lang="en-US" dirty="0">
                <a:solidFill>
                  <a:srgbClr val="292929"/>
                </a:solidFill>
                <a:latin typeface="Arial" charset="0"/>
                <a:ea typeface="ＭＳ Ｐゴシック" charset="0"/>
              </a:rPr>
              <a:t>At least 30 bronze gears.  Counted days for at least three different calendars and the timing of the Olympics. Pointers representing stars and planets revolved around its front face, indicating their position in relation to Earth. A black and white painted model of the moon rotated </a:t>
            </a:r>
            <a:r>
              <a:rPr lang="en-US" dirty="0" smtClean="0">
                <a:solidFill>
                  <a:srgbClr val="292929"/>
                </a:solidFill>
                <a:latin typeface="Arial" charset="0"/>
                <a:ea typeface="ＭＳ Ｐゴシック" charset="0"/>
              </a:rPr>
              <a:t>to </a:t>
            </a:r>
            <a:r>
              <a:rPr lang="en-US" dirty="0">
                <a:solidFill>
                  <a:srgbClr val="292929"/>
                </a:solidFill>
                <a:latin typeface="Arial" charset="0"/>
                <a:ea typeface="ＭＳ Ｐゴシック" charset="0"/>
              </a:rPr>
              <a:t>model the real moon's waxing and waning.</a:t>
            </a:r>
          </a:p>
        </p:txBody>
      </p:sp>
    </p:spTree>
    <p:extLst>
      <p:ext uri="{BB962C8B-B14F-4D97-AF65-F5344CB8AC3E}">
        <p14:creationId xmlns:p14="http://schemas.microsoft.com/office/powerpoint/2010/main" val="18089057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Charles Babbage – Difference Engine No. 2</a:t>
            </a:r>
            <a:endParaRPr lang="en-US" dirty="0"/>
          </a:p>
        </p:txBody>
      </p:sp>
      <p:pic>
        <p:nvPicPr>
          <p:cNvPr id="5" name="Picture 4" descr="1173px- Babbage_Difference_eng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118" y="1212850"/>
            <a:ext cx="5671882" cy="4951413"/>
          </a:xfrm>
          <a:prstGeom prst="rect">
            <a:avLst/>
          </a:prstGeom>
        </p:spPr>
      </p:pic>
      <p:sp>
        <p:nvSpPr>
          <p:cNvPr id="6" name="TextBox 5"/>
          <p:cNvSpPr txBox="1"/>
          <p:nvPr/>
        </p:nvSpPr>
        <p:spPr>
          <a:xfrm>
            <a:off x="321312" y="1066848"/>
            <a:ext cx="3090714" cy="5632311"/>
          </a:xfrm>
          <a:prstGeom prst="rect">
            <a:avLst/>
          </a:prstGeom>
          <a:noFill/>
        </p:spPr>
        <p:txBody>
          <a:bodyPr wrap="square" rtlCol="0">
            <a:spAutoFit/>
          </a:bodyPr>
          <a:lstStyle/>
          <a:p>
            <a:pPr defTabSz="914400" eaLnBrk="0" fontAlgn="base" hangingPunct="0">
              <a:spcBef>
                <a:spcPct val="0"/>
              </a:spcBef>
              <a:spcAft>
                <a:spcPct val="0"/>
              </a:spcAft>
            </a:pPr>
            <a:r>
              <a:rPr lang="en-US" sz="2000" dirty="0">
                <a:solidFill>
                  <a:srgbClr val="292929"/>
                </a:solidFill>
                <a:latin typeface="Arial" charset="0"/>
                <a:ea typeface="ＭＳ Ｐゴシック" charset="0"/>
              </a:rPr>
              <a:t>M</a:t>
            </a:r>
            <a:r>
              <a:rPr lang="en-US" sz="2000" dirty="0" smtClean="0">
                <a:solidFill>
                  <a:srgbClr val="292929"/>
                </a:solidFill>
                <a:latin typeface="Arial" charset="0"/>
                <a:ea typeface="ＭＳ Ｐゴシック" charset="0"/>
              </a:rPr>
              <a:t>echanical computer;</a:t>
            </a: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d</a:t>
            </a:r>
            <a:r>
              <a:rPr lang="en-US" sz="2000" dirty="0" smtClean="0">
                <a:solidFill>
                  <a:srgbClr val="292929"/>
                </a:solidFill>
                <a:latin typeface="Arial" charset="0"/>
                <a:ea typeface="ＭＳ Ｐゴシック" charset="0"/>
              </a:rPr>
              <a:t>esign completed 1849, 20 years before founding of Purdue University</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smtClean="0">
                <a:solidFill>
                  <a:srgbClr val="292929"/>
                </a:solidFill>
                <a:latin typeface="Arial" charset="0"/>
                <a:ea typeface="ＭＳ Ｐゴシック" charset="0"/>
              </a:rPr>
              <a:t>Built in </a:t>
            </a:r>
            <a:r>
              <a:rPr lang="en-US" sz="2000" dirty="0">
                <a:solidFill>
                  <a:srgbClr val="292929"/>
                </a:solidFill>
                <a:latin typeface="Arial" charset="0"/>
                <a:ea typeface="ＭＳ Ｐゴシック" charset="0"/>
              </a:rPr>
              <a:t>2002</a:t>
            </a:r>
          </a:p>
          <a:p>
            <a:pPr defTabSz="914400" eaLnBrk="0" fontAlgn="base" hangingPunct="0">
              <a:spcBef>
                <a:spcPct val="0"/>
              </a:spcBef>
              <a:spcAft>
                <a:spcPct val="0"/>
              </a:spcAft>
            </a:pPr>
            <a:r>
              <a:rPr lang="en-US" sz="2000" dirty="0" smtClean="0">
                <a:solidFill>
                  <a:srgbClr val="292929"/>
                </a:solidFill>
                <a:latin typeface="Arial" charset="0"/>
                <a:ea typeface="ＭＳ Ｐゴシック" charset="0"/>
              </a:rPr>
              <a:t>  • 8000 </a:t>
            </a:r>
            <a:r>
              <a:rPr lang="en-US" sz="2000" dirty="0">
                <a:solidFill>
                  <a:srgbClr val="292929"/>
                </a:solidFill>
                <a:latin typeface="Arial" charset="0"/>
                <a:ea typeface="ＭＳ Ｐゴシック" charset="0"/>
              </a:rPr>
              <a:t>parts</a:t>
            </a:r>
          </a:p>
          <a:p>
            <a:pPr defTabSz="914400" eaLnBrk="0" fontAlgn="base" hangingPunct="0">
              <a:spcBef>
                <a:spcPct val="0"/>
              </a:spcBef>
              <a:spcAft>
                <a:spcPct val="0"/>
              </a:spcAft>
            </a:pPr>
            <a:r>
              <a:rPr lang="en-US" sz="2000" dirty="0" smtClean="0">
                <a:solidFill>
                  <a:srgbClr val="292929"/>
                </a:solidFill>
                <a:latin typeface="Arial" charset="0"/>
                <a:ea typeface="ＭＳ Ｐゴシック" charset="0"/>
              </a:rPr>
              <a:t>  </a:t>
            </a:r>
            <a:r>
              <a:rPr lang="en-US" sz="2000" dirty="0">
                <a:solidFill>
                  <a:srgbClr val="292929"/>
                </a:solidFill>
                <a:latin typeface="Arial" charset="0"/>
                <a:ea typeface="ＭＳ Ｐゴシック" charset="0"/>
              </a:rPr>
              <a:t>• 3.5 m </a:t>
            </a:r>
            <a:r>
              <a:rPr lang="en-US" sz="2000" dirty="0" smtClean="0">
                <a:solidFill>
                  <a:srgbClr val="292929"/>
                </a:solidFill>
                <a:latin typeface="Arial" charset="0"/>
                <a:ea typeface="ＭＳ Ｐゴシック" charset="0"/>
              </a:rPr>
              <a:t>long</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smtClean="0">
                <a:solidFill>
                  <a:srgbClr val="292929"/>
                </a:solidFill>
                <a:latin typeface="Arial" charset="0"/>
                <a:ea typeface="ＭＳ Ｐゴシック" charset="0"/>
              </a:rPr>
              <a:t>  • </a:t>
            </a:r>
            <a:r>
              <a:rPr lang="en-US" sz="2000" dirty="0">
                <a:solidFill>
                  <a:srgbClr val="292929"/>
                </a:solidFill>
                <a:latin typeface="Arial" charset="0"/>
                <a:ea typeface="ＭＳ Ｐゴシック" charset="0"/>
              </a:rPr>
              <a:t>10,000 </a:t>
            </a:r>
            <a:r>
              <a:rPr lang="en-US" sz="2000" dirty="0" smtClean="0">
                <a:solidFill>
                  <a:srgbClr val="292929"/>
                </a:solidFill>
                <a:latin typeface="Arial" charset="0"/>
                <a:ea typeface="ＭＳ Ｐゴシック" charset="0"/>
              </a:rPr>
              <a:t>kg</a:t>
            </a:r>
          </a:p>
          <a:p>
            <a:pPr defTabSz="914400" eaLnBrk="0" fontAlgn="base" hangingPunct="0">
              <a:spcBef>
                <a:spcPct val="0"/>
              </a:spcBef>
              <a:spcAft>
                <a:spcPct val="0"/>
              </a:spcAft>
            </a:pPr>
            <a:r>
              <a:rPr lang="en-US" sz="2000" dirty="0" smtClean="0">
                <a:solidFill>
                  <a:srgbClr val="292929"/>
                </a:solidFill>
                <a:latin typeface="Arial" charset="0"/>
                <a:ea typeface="ＭＳ Ｐゴシック" charset="0"/>
              </a:rPr>
              <a:t>  • </a:t>
            </a:r>
            <a:r>
              <a:rPr lang="en-US" sz="2000" dirty="0">
                <a:solidFill>
                  <a:srgbClr val="292929"/>
                </a:solidFill>
                <a:latin typeface="Arial" charset="0"/>
                <a:ea typeface="ＭＳ Ｐゴシック" charset="0"/>
              </a:rPr>
              <a:t>hand </a:t>
            </a:r>
            <a:r>
              <a:rPr lang="en-US" sz="2000" dirty="0" smtClean="0">
                <a:solidFill>
                  <a:srgbClr val="292929"/>
                </a:solidFill>
                <a:latin typeface="Arial" charset="0"/>
                <a:ea typeface="ＭＳ Ｐゴシック" charset="0"/>
              </a:rPr>
              <a:t>crank powered</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Solves 7</a:t>
            </a:r>
            <a:r>
              <a:rPr lang="en-US" sz="2000" baseline="30000" dirty="0">
                <a:solidFill>
                  <a:srgbClr val="292929"/>
                </a:solidFill>
                <a:latin typeface="Arial" charset="0"/>
                <a:ea typeface="ＭＳ Ｐゴシック" charset="0"/>
              </a:rPr>
              <a:t>th</a:t>
            </a:r>
            <a:r>
              <a:rPr lang="en-US" sz="2000" dirty="0">
                <a:solidFill>
                  <a:srgbClr val="292929"/>
                </a:solidFill>
                <a:latin typeface="Arial" charset="0"/>
                <a:ea typeface="ＭＳ Ｐゴシック" charset="0"/>
              </a:rPr>
              <a:t> order polynomials to 31 decimal digits using the </a:t>
            </a:r>
            <a:r>
              <a:rPr lang="en-US" sz="2000" i="1" dirty="0">
                <a:solidFill>
                  <a:srgbClr val="292929"/>
                </a:solidFill>
                <a:latin typeface="Arial" charset="0"/>
                <a:ea typeface="ＭＳ Ｐゴシック" charset="0"/>
              </a:rPr>
              <a:t>Method of Differences</a:t>
            </a:r>
          </a:p>
          <a:p>
            <a:pPr defTabSz="914400" eaLnBrk="0" fontAlgn="base" hangingPunct="0">
              <a:spcBef>
                <a:spcPct val="0"/>
              </a:spcBef>
              <a:spcAft>
                <a:spcPct val="0"/>
              </a:spcAft>
            </a:pP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Includes formatted printer for error-free output</a:t>
            </a:r>
          </a:p>
        </p:txBody>
      </p:sp>
      <p:sp>
        <p:nvSpPr>
          <p:cNvPr id="3" name="Date Placeholder 2"/>
          <p:cNvSpPr>
            <a:spLocks noGrp="1"/>
          </p:cNvSpPr>
          <p:nvPr>
            <p:ph type="dt" sz="half" idx="10"/>
          </p:nvPr>
        </p:nvSpPr>
        <p:spPr/>
        <p:txBody>
          <a:bodyPr/>
          <a:lstStyle/>
          <a:p>
            <a:r>
              <a:rPr lang="en-US" smtClean="0"/>
              <a:t>© 2018 by George B. Adams III</a:t>
            </a:r>
            <a:endParaRPr lang="en-US"/>
          </a:p>
        </p:txBody>
      </p:sp>
      <p:sp>
        <p:nvSpPr>
          <p:cNvPr id="4" name="Slide Number Placeholder 3"/>
          <p:cNvSpPr>
            <a:spLocks noGrp="1"/>
          </p:cNvSpPr>
          <p:nvPr>
            <p:ph type="sldNum" sz="quarter" idx="12"/>
          </p:nvPr>
        </p:nvSpPr>
        <p:spPr/>
        <p:txBody>
          <a:bodyPr/>
          <a:lstStyle/>
          <a:p>
            <a:fld id="{57EC3C6A-BBE0-B94A-B791-E44AA6B2DA5B}" type="slidenum">
              <a:rPr lang="en-US" smtClean="0"/>
              <a:pPr/>
              <a:t>23</a:t>
            </a:fld>
            <a:endParaRPr lang="en-US"/>
          </a:p>
        </p:txBody>
      </p:sp>
      <p:sp>
        <p:nvSpPr>
          <p:cNvPr id="7" name="TextBox 6"/>
          <p:cNvSpPr txBox="1"/>
          <p:nvPr/>
        </p:nvSpPr>
        <p:spPr>
          <a:xfrm>
            <a:off x="3422650" y="6168704"/>
            <a:ext cx="5066580" cy="523220"/>
          </a:xfrm>
          <a:prstGeom prst="rect">
            <a:avLst/>
          </a:prstGeom>
          <a:noFill/>
        </p:spPr>
        <p:txBody>
          <a:bodyPr wrap="none" rtlCol="0">
            <a:spAutoFit/>
          </a:bodyPr>
          <a:lstStyle/>
          <a:p>
            <a:r>
              <a:rPr lang="en-US" sz="1400" dirty="0" smtClean="0"/>
              <a:t>Photo </a:t>
            </a:r>
            <a:r>
              <a:rPr lang="de-DE" sz="1400" dirty="0" smtClean="0"/>
              <a:t>© </a:t>
            </a:r>
            <a:r>
              <a:rPr lang="de-DE" sz="1400" b="1" dirty="0">
                <a:hlinkClick r:id="rId4" tooltip="wikipedia:User:Canticle"/>
              </a:rPr>
              <a:t>Canticle</a:t>
            </a:r>
            <a:r>
              <a:rPr lang="de-DE" sz="1400" b="1" dirty="0"/>
              <a:t> at </a:t>
            </a:r>
            <a:r>
              <a:rPr lang="de-DE" sz="1400" b="1" dirty="0">
                <a:hlinkClick r:id="rId5" tooltip="wikipedia:"/>
              </a:rPr>
              <a:t>English </a:t>
            </a:r>
            <a:r>
              <a:rPr lang="de-DE" sz="1400" b="1" dirty="0" smtClean="0">
                <a:hlinkClick r:id="rId5" tooltip="wikipedia:"/>
              </a:rPr>
              <a:t>Wikipedia</a:t>
            </a:r>
            <a:endParaRPr lang="de-DE" sz="1400" b="1" dirty="0" smtClean="0"/>
          </a:p>
          <a:p>
            <a:r>
              <a:rPr lang="de-DE" sz="1400" b="1" dirty="0" smtClean="0"/>
              <a:t>https</a:t>
            </a:r>
            <a:r>
              <a:rPr lang="de-DE" sz="1400" b="1" dirty="0"/>
              <a:t>://</a:t>
            </a:r>
            <a:r>
              <a:rPr lang="de-DE" sz="1400" b="1" dirty="0" err="1"/>
              <a:t>commons.wikimedia.org</a:t>
            </a:r>
            <a:r>
              <a:rPr lang="de-DE" sz="1400" b="1" dirty="0"/>
              <a:t>/</a:t>
            </a:r>
            <a:r>
              <a:rPr lang="de-DE" sz="1400" b="1" dirty="0" err="1"/>
              <a:t>wiki</a:t>
            </a:r>
            <a:r>
              <a:rPr lang="de-DE" sz="1400" b="1" dirty="0"/>
              <a:t>/</a:t>
            </a:r>
            <a:r>
              <a:rPr lang="de-DE" sz="1400" b="1" dirty="0" err="1"/>
              <a:t>File:Difference_engine.JPG</a:t>
            </a:r>
            <a:endParaRPr lang="en-US" sz="1400" dirty="0"/>
          </a:p>
        </p:txBody>
      </p:sp>
    </p:spTree>
    <p:extLst>
      <p:ext uri="{BB962C8B-B14F-4D97-AF65-F5344CB8AC3E}">
        <p14:creationId xmlns:p14="http://schemas.microsoft.com/office/powerpoint/2010/main" val="16895113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mans working as computers.jpeg"/>
          <p:cNvPicPr>
            <a:picLocks noChangeAspect="1"/>
          </p:cNvPicPr>
          <p:nvPr/>
        </p:nvPicPr>
        <p:blipFill rotWithShape="1">
          <a:blip r:embed="rId3">
            <a:extLst>
              <a:ext uri="{28A0092B-C50C-407E-A947-70E740481C1C}">
                <a14:useLocalDpi xmlns:a14="http://schemas.microsoft.com/office/drawing/2010/main" val="0"/>
              </a:ext>
            </a:extLst>
          </a:blip>
          <a:srcRect t="14326"/>
          <a:stretch/>
        </p:blipFill>
        <p:spPr>
          <a:xfrm>
            <a:off x="762000" y="1225633"/>
            <a:ext cx="7620000" cy="3879767"/>
          </a:xfrm>
          <a:prstGeom prst="rect">
            <a:avLst/>
          </a:prstGeom>
        </p:spPr>
      </p:pic>
      <p:sp>
        <p:nvSpPr>
          <p:cNvPr id="3" name="TextBox 2"/>
          <p:cNvSpPr txBox="1"/>
          <p:nvPr/>
        </p:nvSpPr>
        <p:spPr>
          <a:xfrm>
            <a:off x="194840" y="5153561"/>
            <a:ext cx="8302273" cy="1354217"/>
          </a:xfrm>
          <a:prstGeom prst="rect">
            <a:avLst/>
          </a:prstGeom>
          <a:noFill/>
        </p:spPr>
        <p:txBody>
          <a:bodyPr wrap="none" rtlCol="0">
            <a:spAutoFit/>
          </a:bodyPr>
          <a:lstStyle/>
          <a:p>
            <a:pPr defTabSz="914400" eaLnBrk="0" fontAlgn="base" hangingPunct="0">
              <a:spcBef>
                <a:spcPct val="0"/>
              </a:spcBef>
              <a:spcAft>
                <a:spcPct val="0"/>
              </a:spcAft>
            </a:pPr>
            <a:r>
              <a:rPr lang="en-US" sz="2000" dirty="0">
                <a:solidFill>
                  <a:srgbClr val="292929"/>
                </a:solidFill>
                <a:latin typeface="Arial" charset="0"/>
                <a:ea typeface="ＭＳ Ｐゴシック" charset="0"/>
              </a:rPr>
              <a:t>   </a:t>
            </a:r>
            <a:r>
              <a:rPr lang="en-US" sz="2000" b="1" dirty="0">
                <a:solidFill>
                  <a:srgbClr val="292929"/>
                </a:solidFill>
                <a:latin typeface="Arial" charset="0"/>
                <a:ea typeface="ＭＳ Ｐゴシック" charset="0"/>
              </a:rPr>
              <a:t>A team of </a:t>
            </a:r>
            <a:r>
              <a:rPr lang="en-US" sz="2200" b="1" i="1" dirty="0">
                <a:solidFill>
                  <a:srgbClr val="0070C0"/>
                </a:solidFill>
                <a:latin typeface="Arial" charset="0"/>
                <a:ea typeface="ＭＳ Ｐゴシック" charset="0"/>
              </a:rPr>
              <a:t>Computers</a:t>
            </a:r>
            <a:r>
              <a:rPr lang="en-US" sz="2000" b="1" dirty="0">
                <a:solidFill>
                  <a:srgbClr val="292929"/>
                </a:solidFill>
                <a:latin typeface="Arial" charset="0"/>
                <a:ea typeface="ＭＳ Ｐゴシック" charset="0"/>
              </a:rPr>
              <a:t> (a job title) working on a large calculation.</a:t>
            </a: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Common until the late 1940s. Image ca. 1920, US Library of Congress.</a:t>
            </a: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Hardware</a:t>
            </a:r>
            <a:r>
              <a:rPr lang="en-US" sz="2000" dirty="0">
                <a:solidFill>
                  <a:srgbClr val="292929"/>
                </a:solidFill>
                <a:latin typeface="Arial" charset="0"/>
                <a:ea typeface="ＭＳ Ｐゴシック" charset="0"/>
              </a:rPr>
              <a:t> </a:t>
            </a:r>
            <a:r>
              <a:rPr lang="en-US" sz="2000" dirty="0" smtClean="0">
                <a:solidFill>
                  <a:srgbClr val="292929"/>
                </a:solidFill>
                <a:latin typeface="Arial" charset="0"/>
                <a:ea typeface="ＭＳ Ｐゴシック" charset="0"/>
              </a:rPr>
              <a:t>= ?</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Software</a:t>
            </a:r>
            <a:r>
              <a:rPr lang="en-US" sz="2000" dirty="0">
                <a:solidFill>
                  <a:srgbClr val="292929"/>
                </a:solidFill>
                <a:latin typeface="Arial" charset="0"/>
                <a:ea typeface="ＭＳ Ｐゴシック" charset="0"/>
              </a:rPr>
              <a:t>  </a:t>
            </a:r>
            <a:r>
              <a:rPr lang="en-US" sz="2000" dirty="0" smtClean="0">
                <a:solidFill>
                  <a:srgbClr val="292929"/>
                </a:solidFill>
                <a:latin typeface="Arial" charset="0"/>
                <a:ea typeface="ＭＳ Ｐゴシック" charset="0"/>
              </a:rPr>
              <a:t>= ?</a:t>
            </a:r>
            <a:endParaRPr lang="en-US" sz="2000" dirty="0">
              <a:solidFill>
                <a:srgbClr val="292929"/>
              </a:solidFill>
              <a:latin typeface="Arial" charset="0"/>
              <a:ea typeface="ＭＳ Ｐゴシック" charset="0"/>
            </a:endParaRPr>
          </a:p>
        </p:txBody>
      </p:sp>
      <p:sp>
        <p:nvSpPr>
          <p:cNvPr id="6" name="Title 5"/>
          <p:cNvSpPr>
            <a:spLocks noGrp="1"/>
          </p:cNvSpPr>
          <p:nvPr>
            <p:ph type="title"/>
          </p:nvPr>
        </p:nvSpPr>
        <p:spPr>
          <a:xfrm>
            <a:off x="188744" y="96839"/>
            <a:ext cx="8754320" cy="745196"/>
          </a:xfrm>
        </p:spPr>
        <p:txBody>
          <a:bodyPr/>
          <a:lstStyle/>
          <a:p>
            <a:r>
              <a:rPr lang="en-US" sz="3600" dirty="0" smtClean="0"/>
              <a:t>A widely </a:t>
            </a:r>
            <a:r>
              <a:rPr lang="en-US" sz="3600" smtClean="0"/>
              <a:t>employed computer until late 1940s</a:t>
            </a:r>
            <a:endParaRPr lang="en-US" sz="3600"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24</a:t>
            </a:fld>
            <a:endParaRPr lang="en-US"/>
          </a:p>
        </p:txBody>
      </p:sp>
      <p:sp>
        <p:nvSpPr>
          <p:cNvPr id="7" name="TextBox 6"/>
          <p:cNvSpPr txBox="1"/>
          <p:nvPr/>
        </p:nvSpPr>
        <p:spPr>
          <a:xfrm>
            <a:off x="191792" y="5150302"/>
            <a:ext cx="8754320" cy="1354217"/>
          </a:xfrm>
          <a:prstGeom prst="rect">
            <a:avLst/>
          </a:prstGeom>
          <a:noFill/>
        </p:spPr>
        <p:txBody>
          <a:bodyPr wrap="none" rtlCol="0">
            <a:spAutoFit/>
          </a:bodyPr>
          <a:lstStyle/>
          <a:p>
            <a:pPr defTabSz="914400" eaLnBrk="0" fontAlgn="base" hangingPunct="0">
              <a:spcBef>
                <a:spcPct val="0"/>
              </a:spcBef>
              <a:spcAft>
                <a:spcPct val="0"/>
              </a:spcAft>
            </a:pPr>
            <a:r>
              <a:rPr lang="en-US" sz="2000" dirty="0">
                <a:solidFill>
                  <a:srgbClr val="292929"/>
                </a:solidFill>
                <a:latin typeface="Arial" charset="0"/>
                <a:ea typeface="ＭＳ Ｐゴシック" charset="0"/>
              </a:rPr>
              <a:t>   </a:t>
            </a:r>
            <a:r>
              <a:rPr lang="en-US" sz="2000" b="1" dirty="0">
                <a:solidFill>
                  <a:srgbClr val="292929"/>
                </a:solidFill>
                <a:latin typeface="Arial" charset="0"/>
                <a:ea typeface="ＭＳ Ｐゴシック" charset="0"/>
              </a:rPr>
              <a:t>A team of </a:t>
            </a:r>
            <a:r>
              <a:rPr lang="en-US" sz="2200" b="1" i="1" dirty="0">
                <a:solidFill>
                  <a:srgbClr val="0070C0"/>
                </a:solidFill>
                <a:latin typeface="Arial" charset="0"/>
                <a:ea typeface="ＭＳ Ｐゴシック" charset="0"/>
              </a:rPr>
              <a:t>Computers</a:t>
            </a:r>
            <a:r>
              <a:rPr lang="en-US" sz="2000" b="1" dirty="0">
                <a:solidFill>
                  <a:srgbClr val="292929"/>
                </a:solidFill>
                <a:latin typeface="Arial" charset="0"/>
                <a:ea typeface="ＭＳ Ｐゴシック" charset="0"/>
              </a:rPr>
              <a:t> (a job title) working on a large calculation.</a:t>
            </a: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Common until the late 1940s. Image ca. 1920, US Library of Congress.</a:t>
            </a: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Hardware</a:t>
            </a:r>
            <a:r>
              <a:rPr lang="en-US" sz="2000" dirty="0">
                <a:solidFill>
                  <a:srgbClr val="292929"/>
                </a:solidFill>
                <a:latin typeface="Arial" charset="0"/>
                <a:ea typeface="ＭＳ Ｐゴシック" charset="0"/>
              </a:rPr>
              <a:t> = desktop mechanical adding </a:t>
            </a:r>
            <a:r>
              <a:rPr lang="en-US" sz="2000" dirty="0" smtClean="0">
                <a:solidFill>
                  <a:srgbClr val="292929"/>
                </a:solidFill>
                <a:latin typeface="Arial" charset="0"/>
                <a:ea typeface="ＭＳ Ｐゴシック" charset="0"/>
              </a:rPr>
              <a:t>machines, furniture, and employees</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Software</a:t>
            </a:r>
            <a:r>
              <a:rPr lang="en-US" sz="2000" dirty="0">
                <a:solidFill>
                  <a:srgbClr val="292929"/>
                </a:solidFill>
                <a:latin typeface="Arial" charset="0"/>
                <a:ea typeface="ＭＳ Ｐゴシック" charset="0"/>
              </a:rPr>
              <a:t>  </a:t>
            </a:r>
            <a:r>
              <a:rPr lang="en-US" sz="2000" dirty="0" smtClean="0">
                <a:solidFill>
                  <a:srgbClr val="292929"/>
                </a:solidFill>
                <a:latin typeface="Arial" charset="0"/>
                <a:ea typeface="ＭＳ Ｐゴシック" charset="0"/>
              </a:rPr>
              <a:t>= ?</a:t>
            </a:r>
            <a:endParaRPr lang="en-US" sz="2000" dirty="0">
              <a:solidFill>
                <a:srgbClr val="292929"/>
              </a:solidFill>
              <a:latin typeface="Arial" charset="0"/>
              <a:ea typeface="ＭＳ Ｐゴシック" charset="0"/>
            </a:endParaRPr>
          </a:p>
        </p:txBody>
      </p:sp>
      <p:sp>
        <p:nvSpPr>
          <p:cNvPr id="8" name="TextBox 7"/>
          <p:cNvSpPr txBox="1"/>
          <p:nvPr/>
        </p:nvSpPr>
        <p:spPr>
          <a:xfrm>
            <a:off x="188744" y="5155442"/>
            <a:ext cx="8754320" cy="1354217"/>
          </a:xfrm>
          <a:prstGeom prst="rect">
            <a:avLst/>
          </a:prstGeom>
          <a:noFill/>
        </p:spPr>
        <p:txBody>
          <a:bodyPr wrap="none" rtlCol="0">
            <a:spAutoFit/>
          </a:bodyPr>
          <a:lstStyle/>
          <a:p>
            <a:pPr defTabSz="914400" eaLnBrk="0" fontAlgn="base" hangingPunct="0">
              <a:spcBef>
                <a:spcPct val="0"/>
              </a:spcBef>
              <a:spcAft>
                <a:spcPct val="0"/>
              </a:spcAft>
            </a:pPr>
            <a:r>
              <a:rPr lang="en-US" sz="2000" dirty="0">
                <a:solidFill>
                  <a:srgbClr val="292929"/>
                </a:solidFill>
                <a:latin typeface="Arial" charset="0"/>
                <a:ea typeface="ＭＳ Ｐゴシック" charset="0"/>
              </a:rPr>
              <a:t>   </a:t>
            </a:r>
            <a:r>
              <a:rPr lang="en-US" sz="2000" b="1" dirty="0">
                <a:solidFill>
                  <a:srgbClr val="292929"/>
                </a:solidFill>
                <a:latin typeface="Arial" charset="0"/>
                <a:ea typeface="ＭＳ Ｐゴシック" charset="0"/>
              </a:rPr>
              <a:t>A team of </a:t>
            </a:r>
            <a:r>
              <a:rPr lang="en-US" sz="2200" b="1" i="1" dirty="0">
                <a:solidFill>
                  <a:srgbClr val="0070C0"/>
                </a:solidFill>
                <a:latin typeface="Arial" charset="0"/>
                <a:ea typeface="ＭＳ Ｐゴシック" charset="0"/>
              </a:rPr>
              <a:t>Computers</a:t>
            </a:r>
            <a:r>
              <a:rPr lang="en-US" sz="2000" b="1" dirty="0">
                <a:solidFill>
                  <a:srgbClr val="292929"/>
                </a:solidFill>
                <a:latin typeface="Arial" charset="0"/>
                <a:ea typeface="ＭＳ Ｐゴシック" charset="0"/>
              </a:rPr>
              <a:t> (a job title) working on a large calculation.</a:t>
            </a:r>
          </a:p>
          <a:p>
            <a:pPr defTabSz="914400" eaLnBrk="0" fontAlgn="base" hangingPunct="0">
              <a:spcBef>
                <a:spcPct val="0"/>
              </a:spcBef>
              <a:spcAft>
                <a:spcPct val="0"/>
              </a:spcAft>
            </a:pPr>
            <a:r>
              <a:rPr lang="en-US" sz="2000" dirty="0">
                <a:solidFill>
                  <a:srgbClr val="292929"/>
                </a:solidFill>
                <a:latin typeface="Arial" charset="0"/>
                <a:ea typeface="ＭＳ Ｐゴシック" charset="0"/>
              </a:rPr>
              <a:t>Common until the late 1940s. Image ca. 1920, US Library of Congress.</a:t>
            </a: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Hardware</a:t>
            </a:r>
            <a:r>
              <a:rPr lang="en-US" sz="2000" dirty="0">
                <a:solidFill>
                  <a:srgbClr val="292929"/>
                </a:solidFill>
                <a:latin typeface="Arial" charset="0"/>
                <a:ea typeface="ＭＳ Ｐゴシック" charset="0"/>
              </a:rPr>
              <a:t> </a:t>
            </a:r>
            <a:r>
              <a:rPr lang="en-US" sz="2000">
                <a:solidFill>
                  <a:srgbClr val="292929"/>
                </a:solidFill>
                <a:latin typeface="Arial" charset="0"/>
                <a:ea typeface="ＭＳ Ｐゴシック" charset="0"/>
              </a:rPr>
              <a:t>= </a:t>
            </a:r>
            <a:r>
              <a:rPr lang="en-US" sz="2000" smtClean="0">
                <a:solidFill>
                  <a:srgbClr val="292929"/>
                </a:solidFill>
                <a:latin typeface="Arial" charset="0"/>
                <a:ea typeface="ＭＳ Ｐゴシック" charset="0"/>
              </a:rPr>
              <a:t>desktop </a:t>
            </a:r>
            <a:r>
              <a:rPr lang="en-US" sz="2000" dirty="0">
                <a:solidFill>
                  <a:srgbClr val="292929"/>
                </a:solidFill>
                <a:latin typeface="Arial" charset="0"/>
                <a:ea typeface="ＭＳ Ｐゴシック" charset="0"/>
              </a:rPr>
              <a:t>mechanical adding </a:t>
            </a:r>
            <a:r>
              <a:rPr lang="en-US" sz="2000" dirty="0" smtClean="0">
                <a:solidFill>
                  <a:srgbClr val="292929"/>
                </a:solidFill>
                <a:latin typeface="Arial" charset="0"/>
                <a:ea typeface="ＭＳ Ｐゴシック" charset="0"/>
              </a:rPr>
              <a:t>machines, furniture, and employees</a:t>
            </a:r>
            <a:endParaRPr lang="en-US" sz="2000" dirty="0">
              <a:solidFill>
                <a:srgbClr val="292929"/>
              </a:solidFill>
              <a:latin typeface="Arial" charset="0"/>
              <a:ea typeface="ＭＳ Ｐゴシック" charset="0"/>
            </a:endParaRPr>
          </a:p>
          <a:p>
            <a:pPr defTabSz="914400" eaLnBrk="0" fontAlgn="base" hangingPunct="0">
              <a:spcBef>
                <a:spcPct val="0"/>
              </a:spcBef>
              <a:spcAft>
                <a:spcPct val="0"/>
              </a:spcAft>
            </a:pPr>
            <a:r>
              <a:rPr lang="en-US" sz="2000" dirty="0">
                <a:solidFill>
                  <a:srgbClr val="0070C0"/>
                </a:solidFill>
                <a:latin typeface="Arial" charset="0"/>
                <a:ea typeface="ＭＳ Ｐゴシック" charset="0"/>
              </a:rPr>
              <a:t>Software</a:t>
            </a:r>
            <a:r>
              <a:rPr lang="en-US" sz="2000" dirty="0">
                <a:solidFill>
                  <a:srgbClr val="292929"/>
                </a:solidFill>
                <a:latin typeface="Arial" charset="0"/>
                <a:ea typeface="ＭＳ Ｐゴシック" charset="0"/>
              </a:rPr>
              <a:t>  </a:t>
            </a:r>
            <a:r>
              <a:rPr lang="en-US" sz="2000" dirty="0" smtClean="0">
                <a:solidFill>
                  <a:srgbClr val="292929"/>
                </a:solidFill>
                <a:latin typeface="Arial" charset="0"/>
                <a:ea typeface="ＭＳ Ｐゴシック" charset="0"/>
              </a:rPr>
              <a:t>= </a:t>
            </a:r>
            <a:r>
              <a:rPr lang="en-US" sz="2000" dirty="0">
                <a:solidFill>
                  <a:srgbClr val="292929"/>
                </a:solidFill>
                <a:latin typeface="Arial" charset="0"/>
                <a:ea typeface="ＭＳ Ｐゴシック" charset="0"/>
              </a:rPr>
              <a:t>the work </a:t>
            </a:r>
            <a:r>
              <a:rPr lang="en-US" sz="2000" dirty="0" smtClean="0">
                <a:solidFill>
                  <a:srgbClr val="292929"/>
                </a:solidFill>
                <a:latin typeface="Arial" charset="0"/>
                <a:ea typeface="ＭＳ Ｐゴシック" charset="0"/>
              </a:rPr>
              <a:t>procedure:  </a:t>
            </a:r>
            <a:r>
              <a:rPr lang="en-US" sz="2000" dirty="0">
                <a:solidFill>
                  <a:srgbClr val="292929"/>
                </a:solidFill>
                <a:latin typeface="Arial" charset="0"/>
                <a:ea typeface="ＭＳ Ｐゴシック" charset="0"/>
              </a:rPr>
              <a:t>the program is stored in human memory</a:t>
            </a:r>
          </a:p>
        </p:txBody>
      </p:sp>
    </p:spTree>
    <p:extLst>
      <p:ext uri="{BB962C8B-B14F-4D97-AF65-F5344CB8AC3E}">
        <p14:creationId xmlns:p14="http://schemas.microsoft.com/office/powerpoint/2010/main" val="100650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3000"/>
                                        <p:tgtEl>
                                          <p:spTgt spid="7"/>
                                        </p:tgtEl>
                                      </p:cBhvr>
                                    </p:animEffect>
                                  </p:childTnLst>
                                </p:cTn>
                              </p:par>
                              <p:par>
                                <p:cTn id="13" presetID="22" presetClass="exit" presetSubtype="8" fill="hold" grpId="1" nodeType="withEffect">
                                  <p:stCondLst>
                                    <p:cond delay="0"/>
                                  </p:stCondLst>
                                  <p:childTnLst>
                                    <p:animEffect transition="out" filter="wipe(left)">
                                      <p:cBhvr>
                                        <p:cTn id="14" dur="3000"/>
                                        <p:tgtEl>
                                          <p:spTgt spid="3"/>
                                        </p:tgtEl>
                                      </p:cBhvr>
                                    </p:animEffect>
                                    <p:set>
                                      <p:cBhvr>
                                        <p:cTn id="15" dur="1" fill="hold">
                                          <p:stCondLst>
                                            <p:cond delay="29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3000"/>
                                        <p:tgtEl>
                                          <p:spTgt spid="8"/>
                                        </p:tgtEl>
                                      </p:cBhvr>
                                    </p:animEffect>
                                  </p:childTnLst>
                                </p:cTn>
                              </p:par>
                              <p:par>
                                <p:cTn id="21" presetID="22" presetClass="exit" presetSubtype="8" fill="hold" grpId="1" nodeType="withEffect">
                                  <p:stCondLst>
                                    <p:cond delay="0"/>
                                  </p:stCondLst>
                                  <p:childTnLst>
                                    <p:animEffect transition="out" filter="wipe(left)">
                                      <p:cBhvr>
                                        <p:cTn id="22" dur="3000"/>
                                        <p:tgtEl>
                                          <p:spTgt spid="7"/>
                                        </p:tgtEl>
                                      </p:cBhvr>
                                    </p:animEffect>
                                    <p:set>
                                      <p:cBhvr>
                                        <p:cTn id="23"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Marchant mechanical calculator</a:t>
            </a:r>
            <a:endParaRPr lang="en-US" dirty="0"/>
          </a:p>
        </p:txBody>
      </p:sp>
      <p:sp>
        <p:nvSpPr>
          <p:cNvPr id="2" name="Date Placeholder 1"/>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25</a:t>
            </a:fld>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1035" t="20230" r="6552" b="5143"/>
          <a:stretch/>
        </p:blipFill>
        <p:spPr>
          <a:xfrm>
            <a:off x="1247309" y="1186198"/>
            <a:ext cx="6649382" cy="4515812"/>
          </a:xfrm>
          <a:prstGeom prst="rect">
            <a:avLst/>
          </a:prstGeom>
        </p:spPr>
      </p:pic>
      <p:sp>
        <p:nvSpPr>
          <p:cNvPr id="4" name="TextBox 3"/>
          <p:cNvSpPr txBox="1"/>
          <p:nvPr/>
        </p:nvSpPr>
        <p:spPr>
          <a:xfrm>
            <a:off x="616430" y="5645893"/>
            <a:ext cx="7911140" cy="923330"/>
          </a:xfrm>
          <a:prstGeom prst="rect">
            <a:avLst/>
          </a:prstGeom>
          <a:noFill/>
        </p:spPr>
        <p:txBody>
          <a:bodyPr wrap="none" rtlCol="0">
            <a:spAutoFit/>
          </a:bodyPr>
          <a:lstStyle/>
          <a:p>
            <a:pPr defTabSz="914400" eaLnBrk="0" fontAlgn="base" hangingPunct="0">
              <a:spcBef>
                <a:spcPct val="0"/>
              </a:spcBef>
              <a:spcAft>
                <a:spcPct val="0"/>
              </a:spcAft>
            </a:pPr>
            <a:r>
              <a:rPr lang="en-US" dirty="0">
                <a:solidFill>
                  <a:srgbClr val="292929"/>
                </a:solidFill>
                <a:latin typeface="Arial" charset="0"/>
                <a:ea typeface="ＭＳ Ｐゴシック" charset="0"/>
              </a:rPr>
              <a:t>It takes seconds to enter </a:t>
            </a:r>
            <a:r>
              <a:rPr lang="en-US" dirty="0" smtClean="0">
                <a:solidFill>
                  <a:srgbClr val="292929"/>
                </a:solidFill>
                <a:latin typeface="Arial" charset="0"/>
                <a:ea typeface="ＭＳ Ｐゴシック" charset="0"/>
              </a:rPr>
              <a:t>the addend and augend, </a:t>
            </a:r>
            <a:r>
              <a:rPr lang="en-US" dirty="0">
                <a:solidFill>
                  <a:srgbClr val="292929"/>
                </a:solidFill>
                <a:latin typeface="Arial" charset="0"/>
                <a:ea typeface="ＭＳ Ｐゴシック" charset="0"/>
              </a:rPr>
              <a:t>and </a:t>
            </a:r>
            <a:r>
              <a:rPr lang="en-US" dirty="0" smtClean="0">
                <a:solidFill>
                  <a:srgbClr val="292929"/>
                </a:solidFill>
                <a:latin typeface="Arial" charset="0"/>
                <a:ea typeface="ＭＳ Ｐゴシック" charset="0"/>
              </a:rPr>
              <a:t>~1 </a:t>
            </a:r>
            <a:r>
              <a:rPr lang="en-US" dirty="0">
                <a:solidFill>
                  <a:srgbClr val="292929"/>
                </a:solidFill>
                <a:latin typeface="Arial" charset="0"/>
                <a:ea typeface="ＭＳ Ｐゴシック" charset="0"/>
              </a:rPr>
              <a:t>second to add via</a:t>
            </a:r>
          </a:p>
          <a:p>
            <a:pPr defTabSz="914400" eaLnBrk="0" fontAlgn="base" hangingPunct="0">
              <a:spcBef>
                <a:spcPct val="0"/>
              </a:spcBef>
              <a:spcAft>
                <a:spcPct val="0"/>
              </a:spcAft>
            </a:pPr>
            <a:r>
              <a:rPr lang="en-US" dirty="0">
                <a:solidFill>
                  <a:srgbClr val="292929"/>
                </a:solidFill>
                <a:latin typeface="Arial" charset="0"/>
                <a:ea typeface="ＭＳ Ｐゴシック" charset="0"/>
              </a:rPr>
              <a:t>turning of gears. </a:t>
            </a:r>
            <a:r>
              <a:rPr lang="en-US" dirty="0" smtClean="0">
                <a:solidFill>
                  <a:srgbClr val="292929"/>
                </a:solidFill>
                <a:latin typeface="Arial" charset="0"/>
                <a:ea typeface="ＭＳ Ｐゴシック" charset="0"/>
              </a:rPr>
              <a:t>From the </a:t>
            </a:r>
            <a:r>
              <a:rPr lang="de-DE" dirty="0">
                <a:solidFill>
                  <a:srgbClr val="292929"/>
                </a:solidFill>
                <a:latin typeface="Arial" charset="0"/>
                <a:ea typeface="ＭＳ Ｐゴシック" charset="0"/>
              </a:rPr>
              <a:t>Computer </a:t>
            </a:r>
            <a:r>
              <a:rPr lang="de-DE" dirty="0" err="1" smtClean="0">
                <a:solidFill>
                  <a:srgbClr val="292929"/>
                </a:solidFill>
                <a:latin typeface="Arial" charset="0"/>
                <a:ea typeface="ＭＳ Ｐゴシック" charset="0"/>
              </a:rPr>
              <a:t>History</a:t>
            </a:r>
            <a:r>
              <a:rPr lang="de-DE" dirty="0" smtClean="0">
                <a:solidFill>
                  <a:srgbClr val="292929"/>
                </a:solidFill>
                <a:latin typeface="Arial" charset="0"/>
                <a:ea typeface="ＭＳ Ｐゴシック" charset="0"/>
              </a:rPr>
              <a:t> Museum, Mountain View, CA</a:t>
            </a:r>
            <a:r>
              <a:rPr lang="en-US" dirty="0" smtClean="0">
                <a:solidFill>
                  <a:srgbClr val="292929"/>
                </a:solidFill>
                <a:latin typeface="Arial" charset="0"/>
                <a:ea typeface="ＭＳ Ｐゴシック" charset="0"/>
              </a:rPr>
              <a:t> </a:t>
            </a:r>
            <a:endParaRPr lang="en-US" dirty="0">
              <a:solidFill>
                <a:srgbClr val="292929"/>
              </a:solidFill>
              <a:latin typeface="Arial" charset="0"/>
              <a:ea typeface="ＭＳ Ｐゴシック" charset="0"/>
            </a:endParaRPr>
          </a:p>
          <a:p>
            <a:pPr algn="r" defTabSz="914400" eaLnBrk="0" fontAlgn="base" hangingPunct="0">
              <a:spcBef>
                <a:spcPct val="0"/>
              </a:spcBef>
              <a:spcAft>
                <a:spcPct val="0"/>
              </a:spcAft>
            </a:pPr>
            <a:r>
              <a:rPr lang="en-US" sz="1600" dirty="0" smtClean="0">
                <a:solidFill>
                  <a:srgbClr val="292929"/>
                </a:solidFill>
                <a:latin typeface="Arial" charset="0"/>
                <a:ea typeface="ＭＳ Ｐゴシック" charset="0"/>
              </a:rPr>
              <a:t>Imaged </a:t>
            </a:r>
            <a:r>
              <a:rPr lang="de-DE" sz="1600" dirty="0">
                <a:solidFill>
                  <a:srgbClr val="292929"/>
                </a:solidFill>
                <a:latin typeface="Arial" charset="0"/>
                <a:ea typeface="ＭＳ Ｐゴシック" charset="0"/>
              </a:rPr>
              <a:t>on </a:t>
            </a:r>
            <a:r>
              <a:rPr lang="de-DE" sz="1600" dirty="0" err="1">
                <a:solidFill>
                  <a:srgbClr val="292929"/>
                </a:solidFill>
                <a:latin typeface="Arial" charset="0"/>
                <a:ea typeface="ＭＳ Ｐゴシック" charset="0"/>
              </a:rPr>
              <a:t>July</a:t>
            </a:r>
            <a:r>
              <a:rPr lang="de-DE" sz="1600" dirty="0">
                <a:solidFill>
                  <a:srgbClr val="292929"/>
                </a:solidFill>
                <a:latin typeface="Arial" charset="0"/>
                <a:ea typeface="ＭＳ Ｐゴシック" charset="0"/>
              </a:rPr>
              <a:t> 08, 2017</a:t>
            </a:r>
            <a:r>
              <a:rPr lang="en-US" sz="1600" dirty="0" smtClean="0">
                <a:solidFill>
                  <a:srgbClr val="292929"/>
                </a:solidFill>
                <a:latin typeface="Arial" charset="0"/>
                <a:ea typeface="ＭＳ Ｐゴシック" charset="0"/>
              </a:rPr>
              <a:t> </a:t>
            </a:r>
            <a:r>
              <a:rPr lang="de-DE" sz="1600" dirty="0">
                <a:solidFill>
                  <a:srgbClr val="292929"/>
                </a:solidFill>
                <a:latin typeface="Arial" charset="0"/>
                <a:ea typeface="ＭＳ Ｐゴシック" charset="0"/>
              </a:rPr>
              <a:t>© George </a:t>
            </a:r>
            <a:r>
              <a:rPr lang="de-DE" sz="1600" dirty="0" smtClean="0">
                <a:solidFill>
                  <a:srgbClr val="292929"/>
                </a:solidFill>
                <a:latin typeface="Arial" charset="0"/>
                <a:ea typeface="ＭＳ Ｐゴシック" charset="0"/>
              </a:rPr>
              <a:t>Adams</a:t>
            </a:r>
            <a:endParaRPr lang="en-US" sz="1600" dirty="0">
              <a:solidFill>
                <a:srgbClr val="292929"/>
              </a:solidFill>
              <a:latin typeface="Arial" charset="0"/>
              <a:ea typeface="ＭＳ Ｐゴシック" charset="0"/>
            </a:endParaRPr>
          </a:p>
        </p:txBody>
      </p:sp>
    </p:spTree>
    <p:extLst>
      <p:ext uri="{BB962C8B-B14F-4D97-AF65-F5344CB8AC3E}">
        <p14:creationId xmlns:p14="http://schemas.microsoft.com/office/powerpoint/2010/main" val="13074231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alphaModFix amt="10000"/>
          </a:blip>
          <a:srcRect l="5320" t="14910" r="6692" b="11658"/>
          <a:stretch/>
        </p:blipFill>
        <p:spPr>
          <a:xfrm>
            <a:off x="2438400" y="1518357"/>
            <a:ext cx="6704680" cy="4196643"/>
          </a:xfrm>
          <a:prstGeom prst="rect">
            <a:avLst/>
          </a:prstGeom>
        </p:spPr>
      </p:pic>
      <p:sp>
        <p:nvSpPr>
          <p:cNvPr id="2" name="Title 1"/>
          <p:cNvSpPr>
            <a:spLocks noGrp="1"/>
          </p:cNvSpPr>
          <p:nvPr>
            <p:ph type="title"/>
          </p:nvPr>
        </p:nvSpPr>
        <p:spPr>
          <a:xfrm>
            <a:off x="317843" y="96839"/>
            <a:ext cx="8508314" cy="745196"/>
          </a:xfrm>
        </p:spPr>
        <p:txBody>
          <a:bodyPr/>
          <a:lstStyle/>
          <a:p>
            <a:r>
              <a:rPr lang="en-US" sz="3200" dirty="0" smtClean="0"/>
              <a:t>Why are mechanical computers </a:t>
            </a:r>
            <a:r>
              <a:rPr lang="en-US" sz="3200" smtClean="0"/>
              <a:t>in museums only?</a:t>
            </a:r>
            <a:endParaRPr lang="en-US" sz="3200" dirty="0"/>
          </a:p>
        </p:txBody>
      </p:sp>
      <p:sp>
        <p:nvSpPr>
          <p:cNvPr id="5" name="Content Placeholder 4"/>
          <p:cNvSpPr>
            <a:spLocks noGrp="1"/>
          </p:cNvSpPr>
          <p:nvPr>
            <p:ph idx="1"/>
          </p:nvPr>
        </p:nvSpPr>
        <p:spPr>
          <a:xfrm>
            <a:off x="486830" y="1076590"/>
            <a:ext cx="8382850" cy="4924814"/>
          </a:xfrm>
        </p:spPr>
        <p:txBody>
          <a:bodyPr/>
          <a:lstStyle/>
          <a:p>
            <a:r>
              <a:rPr lang="en-US" dirty="0" smtClean="0"/>
              <a:t>Disadvantages of</a:t>
            </a:r>
            <a:br>
              <a:rPr lang="en-US" dirty="0" smtClean="0"/>
            </a:br>
            <a:r>
              <a:rPr lang="en-US" dirty="0" smtClean="0">
                <a:solidFill>
                  <a:srgbClr val="0432FF"/>
                </a:solidFill>
              </a:rPr>
              <a:t>computation via moving mechanical parts</a:t>
            </a:r>
          </a:p>
          <a:p>
            <a:pPr lvl="1"/>
            <a:r>
              <a:rPr lang="en-US" dirty="0"/>
              <a:t>V</a:t>
            </a:r>
            <a:r>
              <a:rPr lang="en-US" dirty="0" smtClean="0"/>
              <a:t>olume and mass of parts (big &amp; heavy computer)</a:t>
            </a:r>
          </a:p>
          <a:p>
            <a:pPr lvl="1"/>
            <a:r>
              <a:rPr lang="en-US" dirty="0"/>
              <a:t>C</a:t>
            </a:r>
            <a:r>
              <a:rPr lang="en-US" dirty="0" smtClean="0"/>
              <a:t>ost to manufacture parts	     ($$$ computer)</a:t>
            </a:r>
          </a:p>
          <a:p>
            <a:pPr lvl="1"/>
            <a:r>
              <a:rPr lang="en-US" dirty="0" smtClean="0"/>
              <a:t>Moving parts wear		(degrading functionality)</a:t>
            </a:r>
          </a:p>
          <a:p>
            <a:pPr lvl="1"/>
            <a:r>
              <a:rPr lang="en-US" dirty="0" smtClean="0"/>
              <a:t>Moving parts is energy-intensive	         (hot, $)</a:t>
            </a:r>
            <a:endParaRPr lang="en-US" dirty="0"/>
          </a:p>
          <a:p>
            <a:pPr lvl="1"/>
            <a:r>
              <a:rPr lang="en-US" dirty="0"/>
              <a:t>F</a:t>
            </a:r>
            <a:r>
              <a:rPr lang="en-US" dirty="0" smtClean="0"/>
              <a:t>easible part speeds are subsonic (slow computer)</a:t>
            </a:r>
            <a:br>
              <a:rPr lang="en-US" dirty="0" smtClean="0"/>
            </a:br>
            <a:endParaRPr lang="en-US" dirty="0" smtClean="0"/>
          </a:p>
          <a:p>
            <a:r>
              <a:rPr lang="en-US" dirty="0" smtClean="0">
                <a:solidFill>
                  <a:srgbClr val="0432FF"/>
                </a:solidFill>
              </a:rPr>
              <a:t>Need a much better “moving part”</a:t>
            </a:r>
          </a:p>
          <a:p>
            <a:pPr lvl="1"/>
            <a:endParaRPr lang="en-US" dirty="0"/>
          </a:p>
        </p:txBody>
      </p:sp>
      <p:sp>
        <p:nvSpPr>
          <p:cNvPr id="3" name="Date Placeholder 2"/>
          <p:cNvSpPr>
            <a:spLocks noGrp="1"/>
          </p:cNvSpPr>
          <p:nvPr>
            <p:ph type="dt" sz="half" idx="10"/>
          </p:nvPr>
        </p:nvSpPr>
        <p:spPr/>
        <p:txBody>
          <a:bodyPr/>
          <a:lstStyle/>
          <a:p>
            <a:r>
              <a:rPr lang="en-US" smtClean="0"/>
              <a:t>© 2018 by George B. Adams III</a:t>
            </a:r>
            <a:endParaRPr lang="en-US"/>
          </a:p>
        </p:txBody>
      </p:sp>
      <p:sp>
        <p:nvSpPr>
          <p:cNvPr id="4" name="Slide Number Placeholder 3"/>
          <p:cNvSpPr>
            <a:spLocks noGrp="1"/>
          </p:cNvSpPr>
          <p:nvPr>
            <p:ph type="sldNum" sz="quarter" idx="12"/>
          </p:nvPr>
        </p:nvSpPr>
        <p:spPr/>
        <p:txBody>
          <a:bodyPr/>
          <a:lstStyle/>
          <a:p>
            <a:fld id="{57EC3C6A-BBE0-B94A-B791-E44AA6B2DA5B}" type="slidenum">
              <a:rPr lang="en-US" smtClean="0"/>
              <a:pPr/>
              <a:t>26</a:t>
            </a:fld>
            <a:endParaRPr lang="en-US"/>
          </a:p>
        </p:txBody>
      </p:sp>
    </p:spTree>
    <p:extLst>
      <p:ext uri="{BB962C8B-B14F-4D97-AF65-F5344CB8AC3E}">
        <p14:creationId xmlns:p14="http://schemas.microsoft.com/office/powerpoint/2010/main" val="192548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558480" y="0"/>
            <a:ext cx="5585520" cy="6858000"/>
          </a:xfrm>
          <a:prstGeom prst="rect">
            <a:avLst/>
          </a:prstGeom>
        </p:spPr>
      </p:pic>
      <p:sp>
        <p:nvSpPr>
          <p:cNvPr id="6" name="Rectangle 5"/>
          <p:cNvSpPr/>
          <p:nvPr/>
        </p:nvSpPr>
        <p:spPr>
          <a:xfrm>
            <a:off x="0" y="97517"/>
            <a:ext cx="3558480" cy="6407908"/>
          </a:xfrm>
          <a:prstGeom prst="rect">
            <a:avLst/>
          </a:prstGeom>
        </p:spPr>
        <p:txBody>
          <a:bodyPr wrap="square">
            <a:spAutoFit/>
          </a:bodyPr>
          <a:lstStyle/>
          <a:p>
            <a:pPr defTabSz="914400" eaLnBrk="0" fontAlgn="base" hangingPunct="0">
              <a:lnSpc>
                <a:spcPct val="95000"/>
              </a:lnSpc>
              <a:spcBef>
                <a:spcPct val="0"/>
              </a:spcBef>
              <a:spcAft>
                <a:spcPct val="0"/>
              </a:spcAft>
            </a:pPr>
            <a:r>
              <a:rPr lang="en-US" sz="2400" dirty="0">
                <a:solidFill>
                  <a:srgbClr val="292929"/>
                </a:solidFill>
                <a:latin typeface="Arial" charset="0"/>
                <a:ea typeface="ＭＳ Ｐゴシック" charset="0"/>
              </a:rPr>
              <a:t>Use electrons as </a:t>
            </a:r>
            <a:r>
              <a:rPr lang="en-US" sz="2400" dirty="0" smtClean="0">
                <a:solidFill>
                  <a:srgbClr val="292929"/>
                </a:solidFill>
                <a:latin typeface="Arial" charset="0"/>
                <a:ea typeface="ＭＳ Ｐゴシック" charset="0"/>
              </a:rPr>
              <a:t>the </a:t>
            </a:r>
            <a:r>
              <a:rPr lang="en-US" sz="2400" dirty="0">
                <a:solidFill>
                  <a:srgbClr val="292929"/>
                </a:solidFill>
                <a:latin typeface="Arial" charset="0"/>
                <a:ea typeface="ＭＳ Ｐゴシック" charset="0"/>
              </a:rPr>
              <a:t>moving part.</a:t>
            </a:r>
          </a:p>
          <a:p>
            <a:pPr defTabSz="914400" eaLnBrk="0" fontAlgn="base" hangingPunct="0">
              <a:lnSpc>
                <a:spcPct val="95000"/>
              </a:lnSpc>
              <a:spcBef>
                <a:spcPct val="0"/>
              </a:spcBef>
              <a:spcAft>
                <a:spcPct val="0"/>
              </a:spcAft>
            </a:pPr>
            <a:endParaRPr lang="en-US" sz="2400" dirty="0">
              <a:solidFill>
                <a:srgbClr val="292929"/>
              </a:solidFill>
              <a:latin typeface="Arial" charset="0"/>
              <a:ea typeface="ＭＳ Ｐゴシック" charset="0"/>
            </a:endParaRPr>
          </a:p>
          <a:p>
            <a:pPr defTabSz="914400" eaLnBrk="0" fontAlgn="base" hangingPunct="0">
              <a:lnSpc>
                <a:spcPct val="95000"/>
              </a:lnSpc>
              <a:spcBef>
                <a:spcPct val="0"/>
              </a:spcBef>
              <a:spcAft>
                <a:spcPct val="0"/>
              </a:spcAft>
            </a:pPr>
            <a:r>
              <a:rPr lang="en-US" sz="2400" dirty="0">
                <a:solidFill>
                  <a:srgbClr val="292929"/>
                </a:solidFill>
                <a:latin typeface="Arial" charset="0"/>
                <a:ea typeface="ＭＳ Ｐゴシック" charset="0"/>
              </a:rPr>
              <a:t>Electron’s c</a:t>
            </a:r>
            <a:r>
              <a:rPr lang="en-US" sz="2400" b="1" dirty="0">
                <a:solidFill>
                  <a:srgbClr val="292929"/>
                </a:solidFill>
                <a:latin typeface="Arial" charset="0"/>
                <a:ea typeface="ＭＳ Ｐゴシック" charset="0"/>
              </a:rPr>
              <a:t>harge</a:t>
            </a:r>
            <a:r>
              <a:rPr lang="en-US" sz="2400" dirty="0">
                <a:solidFill>
                  <a:srgbClr val="292929"/>
                </a:solidFill>
                <a:latin typeface="Arial" charset="0"/>
                <a:ea typeface="ＭＳ Ｐゴシック" charset="0"/>
              </a:rPr>
              <a:t> lets us </a:t>
            </a:r>
            <a:r>
              <a:rPr lang="en-US" sz="2400" b="1" dirty="0">
                <a:solidFill>
                  <a:srgbClr val="292929"/>
                </a:solidFill>
                <a:latin typeface="Arial" charset="0"/>
                <a:ea typeface="ＭＳ Ｐゴシック" charset="0"/>
              </a:rPr>
              <a:t>manipulate</a:t>
            </a:r>
            <a:r>
              <a:rPr lang="en-US" sz="2400" dirty="0">
                <a:solidFill>
                  <a:srgbClr val="292929"/>
                </a:solidFill>
                <a:latin typeface="Arial" charset="0"/>
                <a:ea typeface="ＭＳ Ｐゴシック" charset="0"/>
              </a:rPr>
              <a:t> them </a:t>
            </a:r>
            <a:r>
              <a:rPr lang="en-US" sz="2400" dirty="0" smtClean="0">
                <a:solidFill>
                  <a:srgbClr val="292929"/>
                </a:solidFill>
                <a:latin typeface="Arial" charset="0"/>
                <a:ea typeface="ＭＳ Ｐゴシック" charset="0"/>
              </a:rPr>
              <a:t>easily with electric fields.</a:t>
            </a:r>
          </a:p>
          <a:p>
            <a:pPr defTabSz="914400" eaLnBrk="0" fontAlgn="base" hangingPunct="0">
              <a:lnSpc>
                <a:spcPct val="95000"/>
              </a:lnSpc>
              <a:spcBef>
                <a:spcPct val="0"/>
              </a:spcBef>
              <a:spcAft>
                <a:spcPct val="0"/>
              </a:spcAft>
            </a:pPr>
            <a:r>
              <a:rPr lang="en-US" sz="2400" dirty="0">
                <a:solidFill>
                  <a:srgbClr val="292929"/>
                </a:solidFill>
                <a:latin typeface="Arial" charset="0"/>
                <a:ea typeface="ＭＳ Ｐゴシック" charset="0"/>
              </a:rPr>
              <a:t/>
            </a:r>
            <a:br>
              <a:rPr lang="en-US" sz="2400" dirty="0">
                <a:solidFill>
                  <a:srgbClr val="292929"/>
                </a:solidFill>
                <a:latin typeface="Arial" charset="0"/>
                <a:ea typeface="ＭＳ Ｐゴシック" charset="0"/>
              </a:rPr>
            </a:br>
            <a:r>
              <a:rPr lang="en-US" sz="2400" dirty="0" smtClean="0">
                <a:solidFill>
                  <a:srgbClr val="292929"/>
                </a:solidFill>
                <a:latin typeface="Arial" charset="0"/>
                <a:ea typeface="ＭＳ Ｐゴシック" charset="0"/>
              </a:rPr>
              <a:t>Miniscule </a:t>
            </a:r>
            <a:r>
              <a:rPr lang="en-US" sz="2400" b="1" dirty="0">
                <a:solidFill>
                  <a:srgbClr val="292929"/>
                </a:solidFill>
                <a:latin typeface="Arial" charset="0"/>
                <a:ea typeface="ＭＳ Ｐゴシック" charset="0"/>
              </a:rPr>
              <a:t>volume</a:t>
            </a:r>
            <a:r>
              <a:rPr lang="en-US" sz="2400" dirty="0">
                <a:solidFill>
                  <a:srgbClr val="292929"/>
                </a:solidFill>
                <a:latin typeface="Arial" charset="0"/>
                <a:ea typeface="ＭＳ Ｐゴシック" charset="0"/>
              </a:rPr>
              <a:t> and </a:t>
            </a:r>
            <a:r>
              <a:rPr lang="en-US" sz="2400" b="1" dirty="0">
                <a:solidFill>
                  <a:srgbClr val="292929"/>
                </a:solidFill>
                <a:latin typeface="Arial" charset="0"/>
                <a:ea typeface="ＭＳ Ｐゴシック" charset="0"/>
              </a:rPr>
              <a:t>mass </a:t>
            </a:r>
            <a:r>
              <a:rPr lang="en-US" sz="2400" dirty="0">
                <a:solidFill>
                  <a:srgbClr val="292929"/>
                </a:solidFill>
                <a:latin typeface="Arial" charset="0"/>
                <a:ea typeface="ＭＳ Ｐゴシック" charset="0"/>
              </a:rPr>
              <a:t>means a tiny amount of </a:t>
            </a:r>
            <a:r>
              <a:rPr lang="en-US" sz="2400" b="1" dirty="0">
                <a:solidFill>
                  <a:srgbClr val="292929"/>
                </a:solidFill>
                <a:latin typeface="Arial" charset="0"/>
                <a:ea typeface="ＭＳ Ｐゴシック" charset="0"/>
              </a:rPr>
              <a:t>energy</a:t>
            </a:r>
            <a:r>
              <a:rPr lang="en-US" sz="2400" dirty="0">
                <a:solidFill>
                  <a:srgbClr val="292929"/>
                </a:solidFill>
                <a:latin typeface="Arial" charset="0"/>
                <a:ea typeface="ＭＳ Ｐゴシック" charset="0"/>
              </a:rPr>
              <a:t> sends them through wires and transistors at </a:t>
            </a:r>
            <a:r>
              <a:rPr lang="en-US" sz="2400" b="1" dirty="0">
                <a:solidFill>
                  <a:srgbClr val="292929"/>
                </a:solidFill>
                <a:latin typeface="Arial" charset="0"/>
                <a:ea typeface="ＭＳ Ｐゴシック" charset="0"/>
              </a:rPr>
              <a:t>circa 1/2 the speed of light</a:t>
            </a:r>
            <a:r>
              <a:rPr lang="en-US" sz="2400" dirty="0">
                <a:solidFill>
                  <a:srgbClr val="292929"/>
                </a:solidFill>
                <a:latin typeface="Arial" charset="0"/>
                <a:ea typeface="ＭＳ Ｐゴシック" charset="0"/>
              </a:rPr>
              <a:t>.</a:t>
            </a:r>
            <a:br>
              <a:rPr lang="en-US" sz="2400" dirty="0">
                <a:solidFill>
                  <a:srgbClr val="292929"/>
                </a:solidFill>
                <a:latin typeface="Arial" charset="0"/>
                <a:ea typeface="ＭＳ Ｐゴシック" charset="0"/>
              </a:rPr>
            </a:br>
            <a:endParaRPr lang="en-US" sz="2400" dirty="0">
              <a:solidFill>
                <a:srgbClr val="292929"/>
              </a:solidFill>
              <a:latin typeface="Arial" charset="0"/>
              <a:ea typeface="ＭＳ Ｐゴシック" charset="0"/>
            </a:endParaRPr>
          </a:p>
          <a:p>
            <a:pPr defTabSz="914400" eaLnBrk="0" fontAlgn="base" hangingPunct="0">
              <a:lnSpc>
                <a:spcPct val="95000"/>
              </a:lnSpc>
              <a:spcBef>
                <a:spcPct val="0"/>
              </a:spcBef>
              <a:spcAft>
                <a:spcPct val="0"/>
              </a:spcAft>
            </a:pPr>
            <a:r>
              <a:rPr lang="en-US" sz="2400" dirty="0">
                <a:solidFill>
                  <a:srgbClr val="292929"/>
                </a:solidFill>
                <a:latin typeface="Arial" charset="0"/>
                <a:ea typeface="ＭＳ Ｐゴシック" charset="0"/>
              </a:rPr>
              <a:t>C</a:t>
            </a:r>
            <a:r>
              <a:rPr lang="en-US" sz="2400" dirty="0" smtClean="0">
                <a:solidFill>
                  <a:srgbClr val="292929"/>
                </a:solidFill>
                <a:latin typeface="Arial" charset="0"/>
                <a:ea typeface="ＭＳ Ｐゴシック" charset="0"/>
              </a:rPr>
              <a:t>omputers using electrons as the moving part can be small, light, fast, and inexpensive. </a:t>
            </a:r>
            <a:endParaRPr lang="en-US" sz="2400" dirty="0">
              <a:solidFill>
                <a:srgbClr val="292929"/>
              </a:solidFill>
              <a:latin typeface="Arial" charset="0"/>
              <a:ea typeface="ＭＳ Ｐゴシック" charset="0"/>
            </a:endParaRPr>
          </a:p>
        </p:txBody>
      </p:sp>
      <p:sp>
        <p:nvSpPr>
          <p:cNvPr id="7" name="TextBox 6"/>
          <p:cNvSpPr txBox="1"/>
          <p:nvPr/>
        </p:nvSpPr>
        <p:spPr>
          <a:xfrm rot="16200000">
            <a:off x="7255884" y="2748527"/>
            <a:ext cx="3468167" cy="369332"/>
          </a:xfrm>
          <a:prstGeom prst="rect">
            <a:avLst/>
          </a:prstGeom>
          <a:noFill/>
        </p:spPr>
        <p:txBody>
          <a:bodyPr wrap="none" rtlCol="0">
            <a:spAutoFit/>
          </a:bodyPr>
          <a:lstStyle/>
          <a:p>
            <a:pPr defTabSz="914400" eaLnBrk="0" fontAlgn="base" hangingPunct="0">
              <a:spcBef>
                <a:spcPct val="0"/>
              </a:spcBef>
              <a:spcAft>
                <a:spcPct val="0"/>
              </a:spcAft>
            </a:pPr>
            <a:r>
              <a:rPr lang="en-US" dirty="0">
                <a:solidFill>
                  <a:srgbClr val="FFFFFF"/>
                </a:solidFill>
                <a:latin typeface="Arial" charset="0"/>
                <a:ea typeface="ＭＳ Ｐゴシック" charset="0"/>
              </a:rPr>
              <a:t>Image courtesy Library of Congress</a:t>
            </a:r>
          </a:p>
        </p:txBody>
      </p:sp>
      <p:sp>
        <p:nvSpPr>
          <p:cNvPr id="2" name="Date Placeholder 1"/>
          <p:cNvSpPr>
            <a:spLocks noGrp="1"/>
          </p:cNvSpPr>
          <p:nvPr>
            <p:ph type="dt" sz="half" idx="10"/>
          </p:nvPr>
        </p:nvSpPr>
        <p:spPr/>
        <p:txBody>
          <a:bodyPr/>
          <a:lstStyle/>
          <a:p>
            <a:r>
              <a:rPr lang="en-US" smtClean="0"/>
              <a:t>© 2018 by George B. Adams III</a:t>
            </a:r>
            <a:endParaRPr lang="en-US"/>
          </a:p>
        </p:txBody>
      </p:sp>
      <p:sp>
        <p:nvSpPr>
          <p:cNvPr id="4" name="Slide Number Placeholder 3"/>
          <p:cNvSpPr>
            <a:spLocks noGrp="1"/>
          </p:cNvSpPr>
          <p:nvPr>
            <p:ph type="sldNum" sz="quarter" idx="12"/>
          </p:nvPr>
        </p:nvSpPr>
        <p:spPr/>
        <p:txBody>
          <a:bodyPr/>
          <a:lstStyle/>
          <a:p>
            <a:fld id="{01BC6648-A2D1-2B45-B1A1-07A4BC236D8A}" type="slidenum">
              <a:rPr lang="en-US" smtClean="0"/>
              <a:pPr/>
              <a:t>27</a:t>
            </a:fld>
            <a:endParaRPr lang="en-US"/>
          </a:p>
        </p:txBody>
      </p:sp>
      <p:sp>
        <p:nvSpPr>
          <p:cNvPr id="8" name="TextBox 7"/>
          <p:cNvSpPr txBox="1"/>
          <p:nvPr/>
        </p:nvSpPr>
        <p:spPr>
          <a:xfrm>
            <a:off x="3840151" y="57090"/>
            <a:ext cx="4846649" cy="400110"/>
          </a:xfrm>
          <a:prstGeom prst="rect">
            <a:avLst/>
          </a:prstGeom>
          <a:noFill/>
        </p:spPr>
        <p:txBody>
          <a:bodyPr wrap="none" rtlCol="0">
            <a:spAutoFit/>
          </a:bodyPr>
          <a:lstStyle/>
          <a:p>
            <a:pPr defTabSz="914400" eaLnBrk="0" fontAlgn="base" hangingPunct="0">
              <a:spcBef>
                <a:spcPct val="0"/>
              </a:spcBef>
              <a:spcAft>
                <a:spcPct val="0"/>
              </a:spcAft>
            </a:pPr>
            <a:r>
              <a:rPr lang="en-US" sz="2000" dirty="0">
                <a:solidFill>
                  <a:srgbClr val="FFFFFF"/>
                </a:solidFill>
                <a:latin typeface="Arial" charset="0"/>
                <a:ea typeface="ＭＳ Ｐゴシック" charset="0"/>
              </a:rPr>
              <a:t>Lightning is a burst of electrons in motion</a:t>
            </a:r>
          </a:p>
        </p:txBody>
      </p:sp>
    </p:spTree>
    <p:extLst>
      <p:ext uri="{BB962C8B-B14F-4D97-AF65-F5344CB8AC3E}">
        <p14:creationId xmlns:p14="http://schemas.microsoft.com/office/powerpoint/2010/main" val="12203271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a:xfrm>
            <a:off x="457200" y="1150996"/>
            <a:ext cx="3874512" cy="4691063"/>
          </a:xfrm>
        </p:spPr>
        <p:txBody>
          <a:bodyPr>
            <a:normAutofit/>
          </a:bodyPr>
          <a:lstStyle/>
          <a:p>
            <a:r>
              <a:rPr lang="en-US" sz="2400" dirty="0"/>
              <a:t>When the two electrical </a:t>
            </a:r>
            <a:r>
              <a:rPr lang="en-US" sz="2400" b="1" dirty="0"/>
              <a:t>charges</a:t>
            </a:r>
            <a:r>
              <a:rPr lang="en-US" sz="2400" dirty="0"/>
              <a:t> </a:t>
            </a:r>
            <a:r>
              <a:rPr lang="en-US" sz="2400" dirty="0" smtClean="0"/>
              <a:t>of </a:t>
            </a:r>
            <a:r>
              <a:rPr lang="en-US" sz="2400" dirty="0"/>
              <a:t>the </a:t>
            </a:r>
            <a:r>
              <a:rPr lang="en-US" sz="2400" dirty="0" smtClean="0"/>
              <a:t>electron and the proton were first </a:t>
            </a:r>
            <a:r>
              <a:rPr lang="en-US" sz="2400" dirty="0"/>
              <a:t>recognized, some </a:t>
            </a:r>
            <a:r>
              <a:rPr lang="en-US" sz="2400" dirty="0" smtClean="0"/>
              <a:t>called the charges </a:t>
            </a:r>
            <a:r>
              <a:rPr lang="en-US" sz="2800" i="1" dirty="0" smtClean="0"/>
              <a:t>Black </a:t>
            </a:r>
            <a:r>
              <a:rPr lang="en-US" sz="2800" i="1" dirty="0"/>
              <a:t>and </a:t>
            </a:r>
            <a:r>
              <a:rPr lang="en-US" sz="2800" i="1" dirty="0" smtClean="0"/>
              <a:t>Gold</a:t>
            </a:r>
            <a:r>
              <a:rPr lang="en-US" sz="2400" dirty="0" smtClean="0"/>
              <a:t>. </a:t>
            </a:r>
          </a:p>
          <a:p>
            <a:endParaRPr lang="en-US" sz="2400" dirty="0"/>
          </a:p>
          <a:p>
            <a:r>
              <a:rPr lang="en-US" sz="2400" dirty="0"/>
              <a:t>I</a:t>
            </a:r>
            <a:r>
              <a:rPr lang="en-US" sz="2400" dirty="0" smtClean="0"/>
              <a:t>n 1747</a:t>
            </a:r>
          </a:p>
          <a:p>
            <a:r>
              <a:rPr lang="en-US" sz="2400" dirty="0" smtClean="0"/>
              <a:t>Benjamin Franklin chose the terms we use today:    </a:t>
            </a:r>
            <a:r>
              <a:rPr lang="en-US" sz="3200" dirty="0" smtClean="0"/>
              <a:t>positive and negative</a:t>
            </a:r>
            <a:endParaRPr lang="en-US" sz="2400" dirty="0" smtClean="0"/>
          </a:p>
          <a:p>
            <a:endParaRPr lang="en-US" sz="2400" dirty="0"/>
          </a:p>
        </p:txBody>
      </p:sp>
      <p:pic>
        <p:nvPicPr>
          <p:cNvPr id="6" name="Picture 5" descr="Benjamin Franklin portrait LoC.jpg"/>
          <p:cNvPicPr>
            <a:picLocks noChangeAspect="1"/>
          </p:cNvPicPr>
          <p:nvPr/>
        </p:nvPicPr>
        <p:blipFill rotWithShape="1">
          <a:blip r:embed="rId2">
            <a:extLst>
              <a:ext uri="{28A0092B-C50C-407E-A947-70E740481C1C}">
                <a14:useLocalDpi xmlns:a14="http://schemas.microsoft.com/office/drawing/2010/main" val="0"/>
              </a:ext>
            </a:extLst>
          </a:blip>
          <a:srcRect l="13942" t="11161" r="11843" b="13759"/>
          <a:stretch/>
        </p:blipFill>
        <p:spPr>
          <a:xfrm>
            <a:off x="5038441" y="1061098"/>
            <a:ext cx="4105559" cy="5148936"/>
          </a:xfrm>
          <a:prstGeom prst="rect">
            <a:avLst/>
          </a:prstGeom>
        </p:spPr>
      </p:pic>
      <p:sp>
        <p:nvSpPr>
          <p:cNvPr id="2" name="TextBox 1"/>
          <p:cNvSpPr txBox="1"/>
          <p:nvPr/>
        </p:nvSpPr>
        <p:spPr>
          <a:xfrm>
            <a:off x="5652968" y="6167579"/>
            <a:ext cx="3262432" cy="369332"/>
          </a:xfrm>
          <a:prstGeom prst="rect">
            <a:avLst/>
          </a:prstGeom>
          <a:noFill/>
        </p:spPr>
        <p:txBody>
          <a:bodyPr wrap="none" rtlCol="0">
            <a:spAutoFit/>
          </a:bodyPr>
          <a:lstStyle/>
          <a:p>
            <a:pPr defTabSz="914400" eaLnBrk="0" fontAlgn="base" hangingPunct="0">
              <a:spcBef>
                <a:spcPct val="0"/>
              </a:spcBef>
              <a:spcAft>
                <a:spcPct val="0"/>
              </a:spcAft>
            </a:pPr>
            <a:r>
              <a:rPr lang="en-US" dirty="0">
                <a:solidFill>
                  <a:srgbClr val="292929"/>
                </a:solidFill>
                <a:latin typeface="Arial" charset="0"/>
                <a:ea typeface="ＭＳ Ｐゴシック" charset="0"/>
              </a:rPr>
              <a:t>Portrait from Library of Congress</a:t>
            </a:r>
          </a:p>
        </p:txBody>
      </p:sp>
      <p:sp>
        <p:nvSpPr>
          <p:cNvPr id="3" name="Date Placeholder 2"/>
          <p:cNvSpPr>
            <a:spLocks noGrp="1"/>
          </p:cNvSpPr>
          <p:nvPr>
            <p:ph type="dt" sz="half" idx="10"/>
          </p:nvPr>
        </p:nvSpPr>
        <p:spPr/>
        <p:txBody>
          <a:bodyPr/>
          <a:lstStyle/>
          <a:p>
            <a:r>
              <a:rPr lang="en-US" smtClean="0"/>
              <a:t>© 2018 by George B. Adams III</a:t>
            </a:r>
            <a:endParaRPr lang="en-US"/>
          </a:p>
        </p:txBody>
      </p:sp>
      <p:sp>
        <p:nvSpPr>
          <p:cNvPr id="4" name="Slide Number Placeholder 3"/>
          <p:cNvSpPr>
            <a:spLocks noGrp="1"/>
          </p:cNvSpPr>
          <p:nvPr>
            <p:ph type="sldNum" sz="quarter" idx="12"/>
          </p:nvPr>
        </p:nvSpPr>
        <p:spPr/>
        <p:txBody>
          <a:bodyPr/>
          <a:lstStyle/>
          <a:p>
            <a:fld id="{C7FE9F4B-0DFF-E349-9FC8-2EF87F8443D2}" type="slidenum">
              <a:rPr lang="en-US" smtClean="0"/>
              <a:pPr/>
              <a:t>28</a:t>
            </a:fld>
            <a:endParaRPr lang="en-US"/>
          </a:p>
        </p:txBody>
      </p:sp>
      <p:sp>
        <p:nvSpPr>
          <p:cNvPr id="11" name="Title 1"/>
          <p:cNvSpPr txBox="1">
            <a:spLocks/>
          </p:cNvSpPr>
          <p:nvPr/>
        </p:nvSpPr>
        <p:spPr bwMode="auto">
          <a:xfrm>
            <a:off x="486830" y="96839"/>
            <a:ext cx="8240861" cy="745196"/>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1"/>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ＭＳ Ｐゴシック" charset="0"/>
              </a:defRPr>
            </a:lvl2pPr>
            <a:lvl3pPr algn="l" rtl="0" eaLnBrk="1" fontAlgn="base" hangingPunct="1">
              <a:spcBef>
                <a:spcPct val="0"/>
              </a:spcBef>
              <a:spcAft>
                <a:spcPct val="0"/>
              </a:spcAft>
              <a:defRPr sz="4000">
                <a:solidFill>
                  <a:schemeClr val="tx2"/>
                </a:solidFill>
                <a:latin typeface="Arial" charset="0"/>
                <a:ea typeface="ＭＳ Ｐゴシック" charset="0"/>
              </a:defRPr>
            </a:lvl3pPr>
            <a:lvl4pPr algn="l" rtl="0" eaLnBrk="1" fontAlgn="base" hangingPunct="1">
              <a:spcBef>
                <a:spcPct val="0"/>
              </a:spcBef>
              <a:spcAft>
                <a:spcPct val="0"/>
              </a:spcAft>
              <a:defRPr sz="4000">
                <a:solidFill>
                  <a:schemeClr val="tx2"/>
                </a:solidFill>
                <a:latin typeface="Arial" charset="0"/>
                <a:ea typeface="ＭＳ Ｐゴシック" charset="0"/>
              </a:defRPr>
            </a:lvl4pPr>
            <a:lvl5pPr algn="l" rtl="0" eaLnBrk="1" fontAlgn="base" hangingPunct="1">
              <a:spcBef>
                <a:spcPct val="0"/>
              </a:spcBef>
              <a:spcAft>
                <a:spcPct val="0"/>
              </a:spcAft>
              <a:defRPr sz="4000">
                <a:solidFill>
                  <a:schemeClr val="tx2"/>
                </a:solidFill>
                <a:latin typeface="Arial" charset="0"/>
                <a:ea typeface="ＭＳ Ｐゴシック" charset="0"/>
              </a:defRPr>
            </a:lvl5pPr>
            <a:lvl6pPr marL="457200" algn="l" rtl="0" eaLnBrk="1" fontAlgn="base" hangingPunct="1">
              <a:spcBef>
                <a:spcPct val="0"/>
              </a:spcBef>
              <a:spcAft>
                <a:spcPct val="0"/>
              </a:spcAft>
              <a:defRPr sz="4000">
                <a:solidFill>
                  <a:schemeClr val="tx2"/>
                </a:solidFill>
                <a:latin typeface="Arial" charset="0"/>
                <a:ea typeface="ＭＳ Ｐゴシック" charset="0"/>
              </a:defRPr>
            </a:lvl6pPr>
            <a:lvl7pPr marL="914400" algn="l" rtl="0" eaLnBrk="1" fontAlgn="base" hangingPunct="1">
              <a:spcBef>
                <a:spcPct val="0"/>
              </a:spcBef>
              <a:spcAft>
                <a:spcPct val="0"/>
              </a:spcAft>
              <a:defRPr sz="4000">
                <a:solidFill>
                  <a:schemeClr val="tx2"/>
                </a:solidFill>
                <a:latin typeface="Arial" charset="0"/>
                <a:ea typeface="ＭＳ Ｐゴシック" charset="0"/>
              </a:defRPr>
            </a:lvl7pPr>
            <a:lvl8pPr marL="1371600" algn="l" rtl="0" eaLnBrk="1" fontAlgn="base" hangingPunct="1">
              <a:spcBef>
                <a:spcPct val="0"/>
              </a:spcBef>
              <a:spcAft>
                <a:spcPct val="0"/>
              </a:spcAft>
              <a:defRPr sz="4000">
                <a:solidFill>
                  <a:schemeClr val="tx2"/>
                </a:solidFill>
                <a:latin typeface="Arial" charset="0"/>
                <a:ea typeface="ＭＳ Ｐゴシック" charset="0"/>
              </a:defRPr>
            </a:lvl8pPr>
            <a:lvl9pPr marL="1828800" algn="l" rtl="0" eaLnBrk="1" fontAlgn="base" hangingPunct="1">
              <a:spcBef>
                <a:spcPct val="0"/>
              </a:spcBef>
              <a:spcAft>
                <a:spcPct val="0"/>
              </a:spcAft>
              <a:defRPr sz="4000">
                <a:solidFill>
                  <a:schemeClr val="tx2"/>
                </a:solidFill>
                <a:latin typeface="Arial" charset="0"/>
                <a:ea typeface="ＭＳ Ｐゴシック" charset="0"/>
              </a:defRPr>
            </a:lvl9pPr>
          </a:lstStyle>
          <a:p>
            <a:pPr defTabSz="914400"/>
            <a:r>
              <a:rPr lang="en-US" sz="4000" b="0" dirty="0" smtClean="0">
                <a:solidFill>
                  <a:srgbClr val="292929"/>
                </a:solidFill>
                <a:latin typeface="Calibri"/>
              </a:rPr>
              <a:t>Benjamin Franklin and the electron</a:t>
            </a:r>
            <a:endParaRPr lang="en-US" sz="4000" b="0" dirty="0">
              <a:solidFill>
                <a:srgbClr val="292929"/>
              </a:solidFill>
              <a:latin typeface="Calibri"/>
            </a:endParaRPr>
          </a:p>
        </p:txBody>
      </p:sp>
    </p:spTree>
    <p:extLst>
      <p:ext uri="{BB962C8B-B14F-4D97-AF65-F5344CB8AC3E}">
        <p14:creationId xmlns:p14="http://schemas.microsoft.com/office/powerpoint/2010/main" val="316588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Very early electronic computer</a:t>
            </a:r>
            <a:endParaRPr lang="en-US" dirty="0"/>
          </a:p>
        </p:txBody>
      </p:sp>
      <p:sp>
        <p:nvSpPr>
          <p:cNvPr id="3" name="Content Placeholder 2"/>
          <p:cNvSpPr>
            <a:spLocks noGrp="1"/>
          </p:cNvSpPr>
          <p:nvPr>
            <p:ph sz="half" idx="2"/>
          </p:nvPr>
        </p:nvSpPr>
        <p:spPr>
          <a:xfrm>
            <a:off x="457200" y="1676400"/>
            <a:ext cx="3200400" cy="4510088"/>
          </a:xfrm>
        </p:spPr>
        <p:txBody>
          <a:bodyPr>
            <a:normAutofit fontScale="92500" lnSpcReduction="20000"/>
          </a:bodyPr>
          <a:lstStyle/>
          <a:p>
            <a:r>
              <a:rPr lang="en-US" sz="3600" dirty="0" smtClean="0"/>
              <a:t>Colossus – </a:t>
            </a:r>
            <a:r>
              <a:rPr lang="en-US" dirty="0" smtClean="0"/>
              <a:t/>
            </a:r>
            <a:br>
              <a:rPr lang="en-US" dirty="0" smtClean="0"/>
            </a:br>
            <a:r>
              <a:rPr lang="en-US" dirty="0" smtClean="0"/>
              <a:t>built by British cryptographers at Bletchley Park to break the Lorenz cipher</a:t>
            </a:r>
          </a:p>
          <a:p>
            <a:pPr lvl="1"/>
            <a:r>
              <a:rPr lang="en-US" dirty="0" smtClean="0"/>
              <a:t>Electronics is the control of electrical energy electrically</a:t>
            </a:r>
          </a:p>
          <a:p>
            <a:pPr lvl="1"/>
            <a:r>
              <a:rPr lang="en-US" dirty="0" smtClean="0"/>
              <a:t>Vacuum tubes use electron’s charge to control the flow of electrons in a circuit</a:t>
            </a:r>
          </a:p>
          <a:p>
            <a:pPr lvl="1"/>
            <a:r>
              <a:rPr lang="en-US" dirty="0" smtClean="0"/>
              <a:t>2,500 vacuum tubes, the largest electronic circuit of its time</a:t>
            </a:r>
          </a:p>
        </p:txBody>
      </p:sp>
      <p:pic>
        <p:nvPicPr>
          <p:cNvPr id="9" name="Content Placeholder 8" descr="Collosus backside showing tubes IMG_1161.jpg"/>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t="13340" r="4696" b="13340"/>
          <a:stretch/>
        </p:blipFill>
        <p:spPr>
          <a:xfrm>
            <a:off x="3910360" y="1219200"/>
            <a:ext cx="5219361" cy="5353926"/>
          </a:xfrm>
        </p:spPr>
      </p:pic>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29</a:t>
            </a:fld>
            <a:endParaRPr lang="en-US"/>
          </a:p>
        </p:txBody>
      </p:sp>
    </p:spTree>
    <p:extLst>
      <p:ext uri="{BB962C8B-B14F-4D97-AF65-F5344CB8AC3E}">
        <p14:creationId xmlns:p14="http://schemas.microsoft.com/office/powerpoint/2010/main" val="158488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765280"/>
            <a:ext cx="8229600" cy="3785652"/>
          </a:xfrm>
          <a:prstGeom prst="rect">
            <a:avLst/>
          </a:prstGeom>
          <a:noFill/>
        </p:spPr>
        <p:txBody>
          <a:bodyPr wrap="square" rtlCol="0">
            <a:spAutoFit/>
          </a:bodyPr>
          <a:lstStyle/>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    To report an emergency, </a:t>
            </a:r>
            <a:r>
              <a:rPr lang="en-US" sz="2400" dirty="0">
                <a:solidFill>
                  <a:srgbClr val="FF0000"/>
                </a:solidFill>
                <a:latin typeface="Arial" pitchFamily="34" charset="0"/>
                <a:ea typeface="ＭＳ Ｐゴシック" charset="0"/>
                <a:cs typeface="Arial" pitchFamily="34" charset="0"/>
              </a:rPr>
              <a:t>call 911</a:t>
            </a:r>
            <a:r>
              <a:rPr lang="en-US" sz="2400" dirty="0">
                <a:solidFill>
                  <a:srgbClr val="292929"/>
                </a:solidFill>
                <a:latin typeface="Arial" pitchFamily="34" charset="0"/>
                <a:ea typeface="ＭＳ Ｐゴシック" charset="0"/>
                <a:cs typeface="Arial" pitchFamily="34" charset="0"/>
              </a:rPr>
              <a:t>.  To obtain updates regarding an ongoing emergency, sign up for Purdue Alert text messages, view </a:t>
            </a:r>
            <a:r>
              <a:rPr lang="en-US" sz="2400" u="sng" dirty="0">
                <a:solidFill>
                  <a:srgbClr val="292929"/>
                </a:solidFill>
                <a:latin typeface="Arial" pitchFamily="34" charset="0"/>
                <a:ea typeface="ＭＳ Ｐゴシック" charset="0"/>
                <a:cs typeface="Arial" pitchFamily="34" charset="0"/>
                <a:hlinkClick r:id="rId3"/>
              </a:rPr>
              <a:t>www.purdue.edu/ea.</a:t>
            </a:r>
          </a:p>
          <a:p>
            <a:pPr defTabSz="914400" eaLnBrk="0" fontAlgn="base" hangingPunct="0">
              <a:spcBef>
                <a:spcPct val="0"/>
              </a:spcBef>
              <a:spcAft>
                <a:spcPct val="0"/>
              </a:spcAft>
            </a:pPr>
            <a:endParaRPr lang="en-US" sz="2400" dirty="0">
              <a:solidFill>
                <a:srgbClr val="292929"/>
              </a:solidFill>
              <a:latin typeface="Arial" pitchFamily="34" charset="0"/>
              <a:ea typeface="ＭＳ Ｐゴシック" charset="0"/>
              <a:cs typeface="Arial" pitchFamily="34" charset="0"/>
            </a:endParaRPr>
          </a:p>
          <a:p>
            <a:pPr defTabSz="914400" eaLnBrk="0" fontAlgn="base" hangingPunct="0">
              <a:spcBef>
                <a:spcPct val="0"/>
              </a:spcBef>
              <a:spcAft>
                <a:spcPct val="0"/>
              </a:spcAft>
            </a:pPr>
            <a:endParaRPr lang="en-US" sz="2400" dirty="0">
              <a:solidFill>
                <a:srgbClr val="292929"/>
              </a:solidFill>
              <a:latin typeface="Arial" pitchFamily="34" charset="0"/>
              <a:ea typeface="ＭＳ Ｐゴシック" charset="0"/>
              <a:cs typeface="Arial" pitchFamily="34" charset="0"/>
            </a:endParaRPr>
          </a:p>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    There are nearly 300 </a:t>
            </a:r>
            <a:r>
              <a:rPr lang="en-US" sz="2400" dirty="0">
                <a:solidFill>
                  <a:srgbClr val="FF0000"/>
                </a:solidFill>
                <a:latin typeface="Arial" pitchFamily="34" charset="0"/>
                <a:ea typeface="ＭＳ Ｐゴシック" charset="0"/>
                <a:cs typeface="Arial" pitchFamily="34" charset="0"/>
              </a:rPr>
              <a:t>Emergency Telephones</a:t>
            </a:r>
            <a:r>
              <a:rPr lang="en-US" sz="2400" dirty="0">
                <a:solidFill>
                  <a:srgbClr val="292929"/>
                </a:solidFill>
                <a:latin typeface="Arial" pitchFamily="34" charset="0"/>
                <a:ea typeface="ＭＳ Ｐゴシック" charset="0"/>
                <a:cs typeface="Arial" pitchFamily="34" charset="0"/>
              </a:rPr>
              <a:t> outdoors across campus and in parking garages that connect directly to the PUPD.  If you feel threatened or need help, push the button and you will be connected immediately.</a:t>
            </a:r>
          </a:p>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   </a:t>
            </a:r>
          </a:p>
        </p:txBody>
      </p:sp>
      <p:sp>
        <p:nvSpPr>
          <p:cNvPr id="3" name="TextBox 2"/>
          <p:cNvSpPr txBox="1"/>
          <p:nvPr/>
        </p:nvSpPr>
        <p:spPr>
          <a:xfrm>
            <a:off x="700872" y="533400"/>
            <a:ext cx="7742257" cy="584776"/>
          </a:xfrm>
          <a:prstGeom prst="rect">
            <a:avLst/>
          </a:prstGeom>
          <a:noFill/>
        </p:spPr>
        <p:txBody>
          <a:bodyPr wrap="square" rtlCol="0">
            <a:spAutoFit/>
          </a:bodyPr>
          <a:lstStyle/>
          <a:p>
            <a:pPr algn="ctr" defTabSz="914400" eaLnBrk="0" fontAlgn="base" hangingPunct="0">
              <a:spcBef>
                <a:spcPct val="0"/>
              </a:spcBef>
              <a:spcAft>
                <a:spcPct val="0"/>
              </a:spcAft>
            </a:pPr>
            <a:r>
              <a:rPr lang="en-US" sz="3200" dirty="0">
                <a:solidFill>
                  <a:srgbClr val="0070C0"/>
                </a:solidFill>
                <a:latin typeface="Arial" pitchFamily="34" charset="0"/>
                <a:ea typeface="ＭＳ Ｐゴシック" charset="0"/>
                <a:cs typeface="Arial" pitchFamily="34" charset="0"/>
              </a:rPr>
              <a:t>EMERGENCY PREPAREDNESS (part 1)</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3</a:t>
            </a:fld>
            <a:endParaRPr lang="en-US"/>
          </a:p>
        </p:txBody>
      </p:sp>
    </p:spTree>
    <p:extLst>
      <p:ext uri="{BB962C8B-B14F-4D97-AF65-F5344CB8AC3E}">
        <p14:creationId xmlns:p14="http://schemas.microsoft.com/office/powerpoint/2010/main" val="213851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Vacuum tube computer pro and con</a:t>
            </a:r>
            <a:endParaRPr lang="en-US" dirty="0"/>
          </a:p>
        </p:txBody>
      </p:sp>
      <p:sp>
        <p:nvSpPr>
          <p:cNvPr id="10" name="Content Placeholder 9"/>
          <p:cNvSpPr>
            <a:spLocks noGrp="1"/>
          </p:cNvSpPr>
          <p:nvPr>
            <p:ph idx="1"/>
          </p:nvPr>
        </p:nvSpPr>
        <p:spPr/>
        <p:txBody>
          <a:bodyPr/>
          <a:lstStyle/>
          <a:p>
            <a:r>
              <a:rPr lang="en-US" sz="2800" dirty="0" smtClean="0"/>
              <a:t>1000-fold speed increase over mechanical computer with promise of much more  </a:t>
            </a:r>
            <a:r>
              <a:rPr lang="en-US" sz="2800" dirty="0"/>
              <a:t>👍 </a:t>
            </a:r>
            <a:r>
              <a:rPr lang="en-US" sz="2800" dirty="0" smtClean="0"/>
              <a:t>👍</a:t>
            </a:r>
          </a:p>
          <a:p>
            <a:r>
              <a:rPr lang="en-US" sz="2800" dirty="0" smtClean="0"/>
              <a:t>Not much smaller than comparable mechanical  😐</a:t>
            </a:r>
          </a:p>
          <a:p>
            <a:r>
              <a:rPr lang="en-US" sz="2800" dirty="0" smtClean="0"/>
              <a:t>Electrical energy hungry 👎</a:t>
            </a:r>
          </a:p>
          <a:p>
            <a:r>
              <a:rPr lang="en-US" sz="2800" dirty="0" smtClean="0"/>
              <a:t>Poor reliability sharply limits circuit complexity, and thus computational </a:t>
            </a:r>
            <a:r>
              <a:rPr lang="en-US" sz="2800" dirty="0"/>
              <a:t>capability </a:t>
            </a:r>
            <a:r>
              <a:rPr lang="en-US" sz="2800" dirty="0" smtClean="0"/>
              <a:t>(Vacuum tubes burn </a:t>
            </a:r>
            <a:r>
              <a:rPr lang="en-US" sz="2800" dirty="0"/>
              <a:t>out </a:t>
            </a:r>
            <a:r>
              <a:rPr lang="en-US" sz="2800" dirty="0" smtClean="0"/>
              <a:t>like </a:t>
            </a:r>
            <a:r>
              <a:rPr lang="en-US" sz="2800" dirty="0"/>
              <a:t>incandescent light bulbs</a:t>
            </a:r>
            <a:r>
              <a:rPr lang="en-US" sz="2800" dirty="0" smtClean="0"/>
              <a:t>)  👎 👎</a:t>
            </a:r>
          </a:p>
          <a:p>
            <a:r>
              <a:rPr lang="en-US" sz="2800" dirty="0" smtClean="0">
                <a:solidFill>
                  <a:srgbClr val="0432FF"/>
                </a:solidFill>
              </a:rPr>
              <a:t>Bell Telephone, seeking to replace vacuum tubes, undertakes research in physics of electron behavior in semi-conductive solid crystals</a:t>
            </a:r>
            <a:endParaRPr lang="en-US" sz="2800" dirty="0">
              <a:solidFill>
                <a:srgbClr val="0432FF"/>
              </a:solidFill>
            </a:endParaRPr>
          </a:p>
        </p:txBody>
      </p:sp>
      <p:sp>
        <p:nvSpPr>
          <p:cNvPr id="7" name="Date Placeholder 6"/>
          <p:cNvSpPr>
            <a:spLocks noGrp="1"/>
          </p:cNvSpPr>
          <p:nvPr>
            <p:ph type="dt" sz="half" idx="10"/>
          </p:nvPr>
        </p:nvSpPr>
        <p:spPr/>
        <p:txBody>
          <a:bodyPr/>
          <a:lstStyle/>
          <a:p>
            <a:r>
              <a:rPr lang="en-US" smtClean="0"/>
              <a:t>© 2018 by George B. Adams III</a:t>
            </a:r>
            <a:endParaRPr lang="en-US"/>
          </a:p>
        </p:txBody>
      </p:sp>
      <p:sp>
        <p:nvSpPr>
          <p:cNvPr id="8" name="Slide Number Placeholder 7"/>
          <p:cNvSpPr>
            <a:spLocks noGrp="1"/>
          </p:cNvSpPr>
          <p:nvPr>
            <p:ph type="sldNum" sz="quarter" idx="12"/>
          </p:nvPr>
        </p:nvSpPr>
        <p:spPr/>
        <p:txBody>
          <a:bodyPr/>
          <a:lstStyle/>
          <a:p>
            <a:fld id="{44AAC6A8-8C03-6943-85EF-B4FF116F3551}" type="slidenum">
              <a:rPr lang="en-US" smtClean="0"/>
              <a:pPr/>
              <a:t>30</a:t>
            </a:fld>
            <a:endParaRPr lang="en-US"/>
          </a:p>
        </p:txBody>
      </p:sp>
    </p:spTree>
    <p:extLst>
      <p:ext uri="{BB962C8B-B14F-4D97-AF65-F5344CB8AC3E}">
        <p14:creationId xmlns:p14="http://schemas.microsoft.com/office/powerpoint/2010/main" val="149939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22238"/>
            <a:ext cx="7543800" cy="639762"/>
          </a:xfrm>
        </p:spPr>
        <p:txBody>
          <a:bodyPr/>
          <a:lstStyle/>
          <a:p>
            <a:r>
              <a:rPr lang="en-US" dirty="0" smtClean="0"/>
              <a:t>The first transistor, 1947</a:t>
            </a:r>
            <a:endParaRPr lang="en-US" dirty="0"/>
          </a:p>
        </p:txBody>
      </p:sp>
      <p:sp>
        <p:nvSpPr>
          <p:cNvPr id="7" name="Text Placeholder 6"/>
          <p:cNvSpPr>
            <a:spLocks noGrp="1"/>
          </p:cNvSpPr>
          <p:nvPr>
            <p:ph type="body" sz="half" idx="1"/>
          </p:nvPr>
        </p:nvSpPr>
        <p:spPr/>
        <p:txBody>
          <a:bodyPr/>
          <a:lstStyle/>
          <a:p>
            <a:endParaRPr lang="en-US"/>
          </a:p>
        </p:txBody>
      </p:sp>
      <p:sp>
        <p:nvSpPr>
          <p:cNvPr id="8" name="Content Placeholder 7"/>
          <p:cNvSpPr>
            <a:spLocks noGrp="1"/>
          </p:cNvSpPr>
          <p:nvPr>
            <p:ph sz="half" idx="2"/>
          </p:nvPr>
        </p:nvSpPr>
        <p:spPr>
          <a:xfrm>
            <a:off x="4648199" y="1719263"/>
            <a:ext cx="4372047" cy="4411662"/>
          </a:xfrm>
        </p:spPr>
        <p:txBody>
          <a:bodyPr/>
          <a:lstStyle/>
          <a:p>
            <a:r>
              <a:rPr lang="en-US" dirty="0" smtClean="0"/>
              <a:t>Built at AT&amp;T Bell Labs</a:t>
            </a:r>
            <a:br>
              <a:rPr lang="en-US" dirty="0" smtClean="0"/>
            </a:br>
            <a:endParaRPr lang="en-US" dirty="0" smtClean="0"/>
          </a:p>
          <a:p>
            <a:r>
              <a:rPr lang="en-US" dirty="0" smtClean="0"/>
              <a:t>Used a high quality germanium (Ge) crystal made in a Purdue Physics lab in the room now serving as PHYS 201</a:t>
            </a:r>
          </a:p>
          <a:p>
            <a:endParaRPr lang="en-US" dirty="0"/>
          </a:p>
        </p:txBody>
      </p:sp>
      <p:pic>
        <p:nvPicPr>
          <p:cNvPr id="6" name="Picture 5"/>
          <p:cNvPicPr>
            <a:picLocks noChangeAspect="1"/>
          </p:cNvPicPr>
          <p:nvPr/>
        </p:nvPicPr>
        <p:blipFill rotWithShape="1">
          <a:blip r:embed="rId3"/>
          <a:srcRect l="3128" t="2761" r="3104" b="7844"/>
          <a:stretch/>
        </p:blipFill>
        <p:spPr>
          <a:xfrm>
            <a:off x="-3" y="1198528"/>
            <a:ext cx="4668136" cy="5676574"/>
          </a:xfrm>
          <a:prstGeom prst="rect">
            <a:avLst/>
          </a:prstGeom>
        </p:spPr>
      </p:pic>
      <p:sp>
        <p:nvSpPr>
          <p:cNvPr id="9" name="Donut 8"/>
          <p:cNvSpPr/>
          <p:nvPr/>
        </p:nvSpPr>
        <p:spPr>
          <a:xfrm rot="20870461">
            <a:off x="1183561" y="4801207"/>
            <a:ext cx="2103509" cy="1261036"/>
          </a:xfrm>
          <a:prstGeom prst="donut">
            <a:avLst>
              <a:gd name="adj" fmla="val 2106"/>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eaLnBrk="0" fontAlgn="base" hangingPunct="0">
              <a:spcBef>
                <a:spcPct val="0"/>
              </a:spcBef>
              <a:spcAft>
                <a:spcPct val="0"/>
              </a:spcAft>
            </a:pPr>
            <a:endParaRPr lang="en-US">
              <a:solidFill>
                <a:srgbClr val="292929"/>
              </a:solidFill>
              <a:latin typeface="Calibri"/>
            </a:endParaRPr>
          </a:p>
        </p:txBody>
      </p:sp>
    </p:spTree>
    <p:extLst>
      <p:ext uri="{BB962C8B-B14F-4D97-AF65-F5344CB8AC3E}">
        <p14:creationId xmlns:p14="http://schemas.microsoft.com/office/powerpoint/2010/main" val="10949886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22238"/>
            <a:ext cx="7543800" cy="639762"/>
          </a:xfrm>
        </p:spPr>
        <p:txBody>
          <a:bodyPr/>
          <a:lstStyle/>
          <a:p>
            <a:r>
              <a:rPr lang="en-US" dirty="0" smtClean="0"/>
              <a:t>Transistor #1 made in 1947</a:t>
            </a:r>
            <a:endParaRPr lang="en-US" dirty="0"/>
          </a:p>
        </p:txBody>
      </p:sp>
      <p:sp>
        <p:nvSpPr>
          <p:cNvPr id="7" name="Text Placeholder 6"/>
          <p:cNvSpPr>
            <a:spLocks noGrp="1"/>
          </p:cNvSpPr>
          <p:nvPr>
            <p:ph type="body" sz="half" idx="1"/>
          </p:nvPr>
        </p:nvSpPr>
        <p:spPr/>
        <p:txBody>
          <a:bodyPr>
            <a:normAutofit/>
          </a:bodyPr>
          <a:lstStyle/>
          <a:p>
            <a:endParaRPr lang="en-US"/>
          </a:p>
        </p:txBody>
      </p:sp>
      <p:sp>
        <p:nvSpPr>
          <p:cNvPr id="8" name="Content Placeholder 7"/>
          <p:cNvSpPr>
            <a:spLocks noGrp="1"/>
          </p:cNvSpPr>
          <p:nvPr>
            <p:ph sz="half" idx="2"/>
          </p:nvPr>
        </p:nvSpPr>
        <p:spPr>
          <a:xfrm>
            <a:off x="4648200" y="1198528"/>
            <a:ext cx="4258816" cy="5322685"/>
          </a:xfrm>
        </p:spPr>
        <p:txBody>
          <a:bodyPr>
            <a:normAutofit fontScale="85000" lnSpcReduction="20000"/>
          </a:bodyPr>
          <a:lstStyle/>
          <a:p>
            <a:r>
              <a:rPr lang="en-US" dirty="0" smtClean="0"/>
              <a:t>Today, humans make ~8x10</a:t>
            </a:r>
            <a:r>
              <a:rPr lang="en-US" baseline="30000" dirty="0" smtClean="0"/>
              <a:t>12</a:t>
            </a:r>
            <a:r>
              <a:rPr lang="en-US" dirty="0" smtClean="0"/>
              <a:t> transistors every second, and that number continues to increase</a:t>
            </a:r>
            <a:br>
              <a:rPr lang="en-US" dirty="0" smtClean="0"/>
            </a:br>
            <a:endParaRPr lang="en-US" dirty="0" smtClean="0"/>
          </a:p>
          <a:p>
            <a:r>
              <a:rPr lang="en-US" dirty="0" smtClean="0"/>
              <a:t>So, during this lecture, 3,300,000 transistors will be manufactured for you,</a:t>
            </a:r>
            <a:br>
              <a:rPr lang="en-US" dirty="0" smtClean="0"/>
            </a:br>
            <a:r>
              <a:rPr lang="en-US" dirty="0" smtClean="0"/>
              <a:t>on a </a:t>
            </a:r>
            <a:r>
              <a:rPr lang="en-US" i="1" dirty="0" smtClean="0"/>
              <a:t>per capita </a:t>
            </a:r>
            <a:r>
              <a:rPr lang="en-US" dirty="0" smtClean="0"/>
              <a:t>basis</a:t>
            </a:r>
            <a:br>
              <a:rPr lang="en-US" dirty="0" smtClean="0"/>
            </a:br>
            <a:endParaRPr lang="en-US" dirty="0" smtClean="0"/>
          </a:p>
          <a:p>
            <a:r>
              <a:rPr lang="en-US" dirty="0" smtClean="0"/>
              <a:t>You could say that</a:t>
            </a:r>
            <a:br>
              <a:rPr lang="en-US" dirty="0" smtClean="0"/>
            </a:br>
            <a:r>
              <a:rPr lang="en-US" i="1" dirty="0" smtClean="0"/>
              <a:t>Homo sapiens</a:t>
            </a:r>
            <a:br>
              <a:rPr lang="en-US" i="1" dirty="0" smtClean="0"/>
            </a:br>
            <a:r>
              <a:rPr lang="en-US" i="1" dirty="0" smtClean="0"/>
              <a:t>   </a:t>
            </a:r>
            <a:r>
              <a:rPr lang="en-US" dirty="0" smtClean="0"/>
              <a:t>is becoming</a:t>
            </a:r>
            <a:br>
              <a:rPr lang="en-US" dirty="0" smtClean="0"/>
            </a:br>
            <a:r>
              <a:rPr lang="en-US" i="1" dirty="0" smtClean="0"/>
              <a:t>Homo </a:t>
            </a:r>
            <a:r>
              <a:rPr lang="en-US" i="1" dirty="0" err="1" smtClean="0"/>
              <a:t>transistorus</a:t>
            </a:r>
            <a:endParaRPr lang="en-US" i="1" dirty="0"/>
          </a:p>
          <a:p>
            <a:endParaRPr lang="en-US" dirty="0"/>
          </a:p>
        </p:txBody>
      </p:sp>
      <p:pic>
        <p:nvPicPr>
          <p:cNvPr id="6" name="Picture 5"/>
          <p:cNvPicPr>
            <a:picLocks noChangeAspect="1"/>
          </p:cNvPicPr>
          <p:nvPr/>
        </p:nvPicPr>
        <p:blipFill rotWithShape="1">
          <a:blip r:embed="rId3"/>
          <a:srcRect l="3128" t="2761" r="3104" b="7844"/>
          <a:stretch/>
        </p:blipFill>
        <p:spPr>
          <a:xfrm>
            <a:off x="-3" y="1198528"/>
            <a:ext cx="4668136" cy="5676574"/>
          </a:xfrm>
          <a:prstGeom prst="rect">
            <a:avLst/>
          </a:prstGeom>
        </p:spPr>
      </p:pic>
    </p:spTree>
    <p:extLst>
      <p:ext uri="{BB962C8B-B14F-4D97-AF65-F5344CB8AC3E}">
        <p14:creationId xmlns:p14="http://schemas.microsoft.com/office/powerpoint/2010/main" val="121043696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IST Periodic Tab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730" y="1604583"/>
            <a:ext cx="6798540" cy="5253417"/>
          </a:xfrm>
          <a:prstGeom prst="rect">
            <a:avLst/>
          </a:prstGeom>
        </p:spPr>
      </p:pic>
      <p:sp>
        <p:nvSpPr>
          <p:cNvPr id="3" name="TextBox 2"/>
          <p:cNvSpPr txBox="1"/>
          <p:nvPr/>
        </p:nvSpPr>
        <p:spPr>
          <a:xfrm>
            <a:off x="152400" y="0"/>
            <a:ext cx="8772225" cy="1569660"/>
          </a:xfrm>
          <a:prstGeom prst="rect">
            <a:avLst/>
          </a:prstGeom>
          <a:noFill/>
        </p:spPr>
        <p:txBody>
          <a:bodyPr wrap="square" rtlCol="0">
            <a:spAutoFit/>
          </a:bodyPr>
          <a:lstStyle/>
          <a:p>
            <a:pPr defTabSz="914400" eaLnBrk="0" fontAlgn="base" hangingPunct="0">
              <a:spcBef>
                <a:spcPct val="0"/>
              </a:spcBef>
              <a:spcAft>
                <a:spcPct val="0"/>
              </a:spcAft>
            </a:pPr>
            <a:r>
              <a:rPr lang="en-US" sz="2400" dirty="0">
                <a:solidFill>
                  <a:srgbClr val="292929"/>
                </a:solidFill>
                <a:latin typeface="Arial" charset="0"/>
                <a:ea typeface="ＭＳ Ｐゴシック" charset="0"/>
              </a:rPr>
              <a:t>Today’s electronic computing platform is usually built on elemental silicon (Si) </a:t>
            </a:r>
            <a:r>
              <a:rPr lang="en-US" sz="2400" b="1" dirty="0">
                <a:solidFill>
                  <a:srgbClr val="FF0000"/>
                </a:solidFill>
                <a:latin typeface="Arial" charset="0"/>
                <a:ea typeface="ＭＳ Ｐゴシック" charset="0"/>
              </a:rPr>
              <a:t>crystals</a:t>
            </a:r>
            <a:r>
              <a:rPr lang="en-US" sz="2400" dirty="0">
                <a:solidFill>
                  <a:srgbClr val="292929"/>
                </a:solidFill>
                <a:latin typeface="Arial" charset="0"/>
                <a:ea typeface="ＭＳ Ｐゴシック" charset="0"/>
              </a:rPr>
              <a:t>.  </a:t>
            </a:r>
            <a:r>
              <a:rPr lang="en-US" sz="2400" dirty="0" smtClean="0">
                <a:solidFill>
                  <a:srgbClr val="292929"/>
                </a:solidFill>
                <a:latin typeface="Arial" charset="0"/>
                <a:ea typeface="ＭＳ Ｐゴシック" charset="0"/>
              </a:rPr>
              <a:t>Ge </a:t>
            </a:r>
            <a:r>
              <a:rPr lang="en-US" sz="2400" dirty="0">
                <a:solidFill>
                  <a:srgbClr val="292929"/>
                </a:solidFill>
                <a:latin typeface="Arial" charset="0"/>
                <a:ea typeface="ＭＳ Ｐゴシック" charset="0"/>
              </a:rPr>
              <a:t>and </a:t>
            </a:r>
            <a:r>
              <a:rPr lang="en-US" sz="2400" dirty="0" smtClean="0">
                <a:solidFill>
                  <a:srgbClr val="292929"/>
                </a:solidFill>
                <a:latin typeface="Arial" charset="0"/>
                <a:ea typeface="ＭＳ Ｐゴシック" charset="0"/>
              </a:rPr>
              <a:t>certain alloys </a:t>
            </a:r>
            <a:r>
              <a:rPr lang="en-US" sz="2400" dirty="0">
                <a:solidFill>
                  <a:srgbClr val="292929"/>
                </a:solidFill>
                <a:latin typeface="Arial" charset="0"/>
                <a:ea typeface="ＭＳ Ｐゴシック" charset="0"/>
              </a:rPr>
              <a:t>– GaAs, </a:t>
            </a:r>
            <a:r>
              <a:rPr lang="en-US" sz="2400" dirty="0" err="1">
                <a:solidFill>
                  <a:srgbClr val="292929"/>
                </a:solidFill>
                <a:latin typeface="Arial" charset="0"/>
                <a:ea typeface="ＭＳ Ｐゴシック" charset="0"/>
              </a:rPr>
              <a:t>SiN</a:t>
            </a:r>
            <a:r>
              <a:rPr lang="en-US" sz="2400" dirty="0">
                <a:solidFill>
                  <a:srgbClr val="292929"/>
                </a:solidFill>
                <a:latin typeface="Arial" charset="0"/>
                <a:ea typeface="ＭＳ Ｐゴシック" charset="0"/>
              </a:rPr>
              <a:t> – </a:t>
            </a:r>
            <a:r>
              <a:rPr lang="en-US" sz="2400" dirty="0" smtClean="0">
                <a:solidFill>
                  <a:srgbClr val="292929"/>
                </a:solidFill>
                <a:latin typeface="Arial" charset="0"/>
                <a:ea typeface="ＭＳ Ｐゴシック" charset="0"/>
              </a:rPr>
              <a:t>are also </a:t>
            </a:r>
            <a:r>
              <a:rPr lang="en-US" sz="2400" dirty="0">
                <a:solidFill>
                  <a:srgbClr val="292929"/>
                </a:solidFill>
                <a:latin typeface="Arial" charset="0"/>
                <a:ea typeface="ＭＳ Ｐゴシック" charset="0"/>
              </a:rPr>
              <a:t>in </a:t>
            </a:r>
            <a:r>
              <a:rPr lang="en-US" sz="2400" dirty="0" smtClean="0">
                <a:solidFill>
                  <a:srgbClr val="292929"/>
                </a:solidFill>
                <a:latin typeface="Arial" charset="0"/>
                <a:ea typeface="ＭＳ Ｐゴシック" charset="0"/>
              </a:rPr>
              <a:t>use. </a:t>
            </a:r>
            <a:r>
              <a:rPr lang="en-US" sz="2400" dirty="0">
                <a:solidFill>
                  <a:srgbClr val="292929"/>
                </a:solidFill>
                <a:latin typeface="Arial" charset="0"/>
                <a:ea typeface="ＭＳ Ｐゴシック" charset="0"/>
              </a:rPr>
              <a:t>A</a:t>
            </a:r>
            <a:r>
              <a:rPr lang="en-US" sz="2400" dirty="0" smtClean="0">
                <a:solidFill>
                  <a:srgbClr val="292929"/>
                </a:solidFill>
                <a:latin typeface="Arial" charset="0"/>
                <a:ea typeface="ＭＳ Ｐゴシック" charset="0"/>
              </a:rPr>
              <a:t> 2-D form </a:t>
            </a:r>
            <a:r>
              <a:rPr lang="en-US" sz="2400" dirty="0">
                <a:solidFill>
                  <a:srgbClr val="292929"/>
                </a:solidFill>
                <a:latin typeface="Arial" charset="0"/>
                <a:ea typeface="ＭＳ Ｐゴシック" charset="0"/>
              </a:rPr>
              <a:t>of </a:t>
            </a:r>
            <a:r>
              <a:rPr lang="en-US" sz="2400" dirty="0" smtClean="0">
                <a:solidFill>
                  <a:srgbClr val="292929"/>
                </a:solidFill>
                <a:latin typeface="Arial" charset="0"/>
                <a:ea typeface="ＭＳ Ｐゴシック" charset="0"/>
              </a:rPr>
              <a:t>C, </a:t>
            </a:r>
            <a:r>
              <a:rPr lang="en-US" sz="2400" dirty="0">
                <a:solidFill>
                  <a:srgbClr val="292929"/>
                </a:solidFill>
                <a:latin typeface="Arial" charset="0"/>
                <a:ea typeface="ＭＳ Ｐゴシック" charset="0"/>
              </a:rPr>
              <a:t>called </a:t>
            </a:r>
            <a:r>
              <a:rPr lang="en-US" sz="2400" dirty="0" err="1">
                <a:solidFill>
                  <a:srgbClr val="292929"/>
                </a:solidFill>
                <a:latin typeface="Arial" charset="0"/>
                <a:ea typeface="ＭＳ Ｐゴシック" charset="0"/>
              </a:rPr>
              <a:t>graphene</a:t>
            </a:r>
            <a:r>
              <a:rPr lang="en-US" sz="2400" dirty="0">
                <a:solidFill>
                  <a:srgbClr val="292929"/>
                </a:solidFill>
                <a:latin typeface="Arial" charset="0"/>
                <a:ea typeface="ＭＳ Ｐゴシック" charset="0"/>
              </a:rPr>
              <a:t>, may become important soon, as well as a </a:t>
            </a:r>
            <a:r>
              <a:rPr lang="en-US" sz="2400" dirty="0" smtClean="0">
                <a:solidFill>
                  <a:srgbClr val="292929"/>
                </a:solidFill>
                <a:latin typeface="Arial" charset="0"/>
                <a:ea typeface="ＭＳ Ｐゴシック" charset="0"/>
              </a:rPr>
              <a:t>2-D form </a:t>
            </a:r>
            <a:r>
              <a:rPr lang="en-US" sz="2400" dirty="0">
                <a:solidFill>
                  <a:srgbClr val="292929"/>
                </a:solidFill>
                <a:latin typeface="Arial" charset="0"/>
                <a:ea typeface="ＭＳ Ｐゴシック" charset="0"/>
              </a:rPr>
              <a:t>of P. </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33</a:t>
            </a:fld>
            <a:endParaRPr lang="en-US"/>
          </a:p>
        </p:txBody>
      </p:sp>
      <p:sp>
        <p:nvSpPr>
          <p:cNvPr id="6" name="Donut 5"/>
          <p:cNvSpPr/>
          <p:nvPr/>
        </p:nvSpPr>
        <p:spPr bwMode="auto">
          <a:xfrm>
            <a:off x="5410200" y="2518983"/>
            <a:ext cx="1295400" cy="2133600"/>
          </a:xfrm>
          <a:prstGeom prst="donut">
            <a:avLst>
              <a:gd name="adj" fmla="val 8091"/>
            </a:avLst>
          </a:prstGeom>
          <a:solidFill>
            <a:srgbClr val="3366FF"/>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solidFill>
                <a:srgbClr val="292929"/>
              </a:solidFill>
              <a:latin typeface="Arial" charset="0"/>
              <a:ea typeface="ＭＳ Ｐゴシック" charset="0"/>
            </a:endParaRPr>
          </a:p>
        </p:txBody>
      </p:sp>
    </p:spTree>
    <p:extLst>
      <p:ext uri="{BB962C8B-B14F-4D97-AF65-F5344CB8AC3E}">
        <p14:creationId xmlns:p14="http://schemas.microsoft.com/office/powerpoint/2010/main" val="13492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Computers hardware milestones</a:t>
            </a:r>
            <a:endParaRPr lang="en-US" sz="3600" dirty="0"/>
          </a:p>
        </p:txBody>
      </p:sp>
      <p:sp>
        <p:nvSpPr>
          <p:cNvPr id="5" name="Content Placeholder 4"/>
          <p:cNvSpPr>
            <a:spLocks noGrp="1"/>
          </p:cNvSpPr>
          <p:nvPr>
            <p:ph idx="1"/>
          </p:nvPr>
        </p:nvSpPr>
        <p:spPr/>
        <p:txBody>
          <a:bodyPr/>
          <a:lstStyle/>
          <a:p>
            <a:r>
              <a:rPr lang="en-US" dirty="0" smtClean="0"/>
              <a:t>May 1985 </a:t>
            </a:r>
            <a:br>
              <a:rPr lang="en-US" dirty="0" smtClean="0"/>
            </a:br>
            <a:r>
              <a:rPr lang="en-US" dirty="0" smtClean="0"/>
              <a:t>NASA Ames Research Center acquires a</a:t>
            </a:r>
            <a:br>
              <a:rPr lang="en-US" dirty="0" smtClean="0"/>
            </a:br>
            <a:r>
              <a:rPr lang="en-US" b="1" dirty="0" smtClean="0"/>
              <a:t>Cray-2</a:t>
            </a:r>
            <a:r>
              <a:rPr lang="en-US" dirty="0" smtClean="0"/>
              <a:t> “Supercomputer”</a:t>
            </a:r>
            <a:endParaRPr lang="en-US" dirty="0"/>
          </a:p>
        </p:txBody>
      </p:sp>
      <p:sp>
        <p:nvSpPr>
          <p:cNvPr id="2" name="Date Placeholder 1"/>
          <p:cNvSpPr>
            <a:spLocks noGrp="1"/>
          </p:cNvSpPr>
          <p:nvPr>
            <p:ph type="dt" sz="half" idx="10"/>
          </p:nvPr>
        </p:nvSpPr>
        <p:spPr/>
        <p:txBody>
          <a:bodyPr/>
          <a:lstStyle/>
          <a:p>
            <a:r>
              <a:rPr lang="en-US" smtClean="0"/>
              <a:t>© 2018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34</a:t>
            </a:fld>
            <a:endParaRPr lang="en-US"/>
          </a:p>
        </p:txBody>
      </p:sp>
      <p:pic>
        <p:nvPicPr>
          <p:cNvPr id="6" name="Picture 5" descr="Cray2 at NASA Am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3035300"/>
            <a:ext cx="4711700" cy="3136900"/>
          </a:xfrm>
          <a:prstGeom prst="rect">
            <a:avLst/>
          </a:prstGeom>
        </p:spPr>
      </p:pic>
      <p:sp>
        <p:nvSpPr>
          <p:cNvPr id="7" name="TextBox 6"/>
          <p:cNvSpPr txBox="1"/>
          <p:nvPr/>
        </p:nvSpPr>
        <p:spPr>
          <a:xfrm>
            <a:off x="4850834" y="5909846"/>
            <a:ext cx="2159566" cy="338554"/>
          </a:xfrm>
          <a:prstGeom prst="rect">
            <a:avLst/>
          </a:prstGeom>
          <a:noFill/>
        </p:spPr>
        <p:txBody>
          <a:bodyPr wrap="none" rtlCol="0">
            <a:spAutoFit/>
          </a:bodyPr>
          <a:lstStyle/>
          <a:p>
            <a:pPr defTabSz="914400" eaLnBrk="0" fontAlgn="base" hangingPunct="0">
              <a:spcBef>
                <a:spcPct val="0"/>
              </a:spcBef>
              <a:spcAft>
                <a:spcPct val="0"/>
              </a:spcAft>
            </a:pPr>
            <a:r>
              <a:rPr lang="en-US" sz="1600" dirty="0">
                <a:solidFill>
                  <a:srgbClr val="292929"/>
                </a:solidFill>
                <a:latin typeface="Arial" charset="0"/>
                <a:ea typeface="ＭＳ Ｐゴシック" charset="0"/>
              </a:rPr>
              <a:t>Photo courtesy NASA</a:t>
            </a:r>
          </a:p>
        </p:txBody>
      </p:sp>
    </p:spTree>
    <p:extLst>
      <p:ext uri="{BB962C8B-B14F-4D97-AF65-F5344CB8AC3E}">
        <p14:creationId xmlns:p14="http://schemas.microsoft.com/office/powerpoint/2010/main" val="20091924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Cray-2 circuit module</a:t>
            </a:r>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35</a:t>
            </a:fld>
            <a:endParaRPr lang="en-US"/>
          </a:p>
        </p:txBody>
      </p:sp>
      <p:pic>
        <p:nvPicPr>
          <p:cNvPr id="6" name="Picture 5" descr="Cray-2_module_side_vie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1" y="1133856"/>
            <a:ext cx="9144000" cy="2730235"/>
          </a:xfrm>
          <a:prstGeom prst="rect">
            <a:avLst/>
          </a:prstGeom>
        </p:spPr>
      </p:pic>
      <p:sp>
        <p:nvSpPr>
          <p:cNvPr id="7" name="TextBox 6"/>
          <p:cNvSpPr txBox="1"/>
          <p:nvPr/>
        </p:nvSpPr>
        <p:spPr>
          <a:xfrm>
            <a:off x="228600" y="3877056"/>
            <a:ext cx="8384527" cy="584776"/>
          </a:xfrm>
          <a:prstGeom prst="rect">
            <a:avLst/>
          </a:prstGeom>
          <a:noFill/>
        </p:spPr>
        <p:txBody>
          <a:bodyPr wrap="none" rtlCol="0">
            <a:spAutoFit/>
          </a:bodyPr>
          <a:lstStyle/>
          <a:p>
            <a:pPr defTabSz="914400" eaLnBrk="0" fontAlgn="base" hangingPunct="0">
              <a:spcBef>
                <a:spcPct val="0"/>
              </a:spcBef>
              <a:spcAft>
                <a:spcPct val="0"/>
              </a:spcAft>
            </a:pPr>
            <a:r>
              <a:rPr lang="en-US" sz="1600" dirty="0">
                <a:solidFill>
                  <a:srgbClr val="292929"/>
                </a:solidFill>
                <a:latin typeface="Arial" charset="0"/>
                <a:ea typeface="ＭＳ Ｐゴシック" charset="0"/>
              </a:rPr>
              <a:t>Photo by Alan </a:t>
            </a:r>
            <a:r>
              <a:rPr lang="en-US" sz="1600" dirty="0" err="1">
                <a:solidFill>
                  <a:srgbClr val="292929"/>
                </a:solidFill>
                <a:latin typeface="Arial" charset="0"/>
                <a:ea typeface="ＭＳ Ｐゴシック" charset="0"/>
              </a:rPr>
              <a:t>Kilian</a:t>
            </a:r>
            <a:r>
              <a:rPr lang="en-US" sz="1600" dirty="0">
                <a:solidFill>
                  <a:srgbClr val="292929"/>
                </a:solidFill>
                <a:latin typeface="Arial" charset="0"/>
                <a:ea typeface="ＭＳ Ｐゴシック" charset="0"/>
              </a:rPr>
              <a:t>, former Cray employee, from personal collection of Cray components.</a:t>
            </a:r>
          </a:p>
          <a:p>
            <a:pPr defTabSz="914400" eaLnBrk="0" fontAlgn="base" hangingPunct="0">
              <a:spcBef>
                <a:spcPct val="0"/>
              </a:spcBef>
              <a:spcAft>
                <a:spcPct val="0"/>
              </a:spcAft>
            </a:pPr>
            <a:r>
              <a:rPr lang="en-US" sz="1600" dirty="0">
                <a:solidFill>
                  <a:srgbClr val="292929"/>
                </a:solidFill>
                <a:latin typeface="Arial" charset="0"/>
                <a:ea typeface="ＭＳ Ｐゴシック" charset="0"/>
              </a:rPr>
              <a:t>                   https://</a:t>
            </a:r>
            <a:r>
              <a:rPr lang="en-US" sz="1600" dirty="0" err="1">
                <a:solidFill>
                  <a:srgbClr val="292929"/>
                </a:solidFill>
                <a:latin typeface="Arial" charset="0"/>
                <a:ea typeface="ＭＳ Ｐゴシック" charset="0"/>
              </a:rPr>
              <a:t>en.wikipedia.org</a:t>
            </a:r>
            <a:r>
              <a:rPr lang="en-US" sz="1600" dirty="0">
                <a:solidFill>
                  <a:srgbClr val="292929"/>
                </a:solidFill>
                <a:latin typeface="Arial" charset="0"/>
                <a:ea typeface="ＭＳ Ｐゴシック" charset="0"/>
              </a:rPr>
              <a:t>/wiki/Cray-2#/media/File:Cray-2_module_side_view.jpg</a:t>
            </a:r>
          </a:p>
        </p:txBody>
      </p:sp>
      <p:sp>
        <p:nvSpPr>
          <p:cNvPr id="3" name="TextBox 2"/>
          <p:cNvSpPr txBox="1"/>
          <p:nvPr/>
        </p:nvSpPr>
        <p:spPr>
          <a:xfrm>
            <a:off x="1517510" y="5056632"/>
            <a:ext cx="6108980" cy="830997"/>
          </a:xfrm>
          <a:prstGeom prst="rect">
            <a:avLst/>
          </a:prstGeom>
          <a:noFill/>
        </p:spPr>
        <p:txBody>
          <a:bodyPr wrap="none" rtlCol="0">
            <a:spAutoFit/>
          </a:bodyPr>
          <a:lstStyle/>
          <a:p>
            <a:r>
              <a:rPr lang="en-US" sz="2400" dirty="0" smtClean="0">
                <a:solidFill>
                  <a:srgbClr val="0070C0"/>
                </a:solidFill>
              </a:rPr>
              <a:t>Cooled by immersion in an </a:t>
            </a:r>
            <a:r>
              <a:rPr lang="en-US" sz="2400" smtClean="0">
                <a:solidFill>
                  <a:srgbClr val="0070C0"/>
                </a:solidFill>
              </a:rPr>
              <a:t>chilled fluid:</a:t>
            </a:r>
          </a:p>
          <a:p>
            <a:r>
              <a:rPr lang="en-US" sz="2400" dirty="0" smtClean="0">
                <a:solidFill>
                  <a:srgbClr val="0070C0"/>
                </a:solidFill>
              </a:rPr>
              <a:t>complex and expensive compared to air cooling</a:t>
            </a:r>
            <a:endParaRPr lang="en-US" sz="2400" dirty="0">
              <a:solidFill>
                <a:srgbClr val="0070C0"/>
              </a:solidFill>
            </a:endParaRPr>
          </a:p>
        </p:txBody>
      </p:sp>
    </p:spTree>
    <p:extLst>
      <p:ext uri="{BB962C8B-B14F-4D97-AF65-F5344CB8AC3E}">
        <p14:creationId xmlns:p14="http://schemas.microsoft.com/office/powerpoint/2010/main" val="194265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Computers change – 26 years later</a:t>
            </a:r>
            <a:endParaRPr lang="en-US" dirty="0"/>
          </a:p>
        </p:txBody>
      </p:sp>
      <p:graphicFrame>
        <p:nvGraphicFramePr>
          <p:cNvPr id="6" name="Content Placeholder 5"/>
          <p:cNvGraphicFramePr>
            <a:graphicFrameLocks noGrp="1"/>
          </p:cNvGraphicFramePr>
          <p:nvPr>
            <p:ph idx="1"/>
            <p:extLst/>
          </p:nvPr>
        </p:nvGraphicFramePr>
        <p:xfrm>
          <a:off x="487363" y="1171575"/>
          <a:ext cx="4123531" cy="2595880"/>
        </p:xfrm>
        <a:graphic>
          <a:graphicData uri="http://schemas.openxmlformats.org/drawingml/2006/table">
            <a:tbl>
              <a:tblPr firstRow="1" bandRow="1">
                <a:tableStyleId>{5C22544A-7EE6-4342-B048-85BDC9FD1C3A}</a:tableStyleId>
              </a:tblPr>
              <a:tblGrid>
                <a:gridCol w="4123531"/>
              </a:tblGrid>
              <a:tr h="370840">
                <a:tc>
                  <a:txBody>
                    <a:bodyPr/>
                    <a:lstStyle/>
                    <a:p>
                      <a:r>
                        <a:rPr lang="en-US" dirty="0" smtClean="0"/>
                        <a:t>Cray-2 (May 1985)</a:t>
                      </a:r>
                      <a:endParaRPr lang="en-US" dirty="0"/>
                    </a:p>
                  </a:txBody>
                  <a:tcPr/>
                </a:tc>
              </a:tr>
              <a:tr h="370840">
                <a:tc>
                  <a:txBody>
                    <a:bodyPr/>
                    <a:lstStyle/>
                    <a:p>
                      <a:r>
                        <a:rPr lang="en-US" i="1" dirty="0" smtClean="0"/>
                        <a:t>Fastest computer on the planet</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Processors:  4, custom, 244 MHz clock</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Main memory:  1.0 </a:t>
                      </a:r>
                      <a:r>
                        <a:rPr lang="en-US" dirty="0" err="1" smtClean="0"/>
                        <a:t>GByte</a:t>
                      </a:r>
                      <a:endParaRPr lang="en-US" dirty="0" smtClean="0"/>
                    </a:p>
                  </a:txBody>
                  <a:tcPr/>
                </a:tc>
              </a:tr>
              <a:tr h="370840">
                <a:tc>
                  <a:txBody>
                    <a:bodyPr/>
                    <a:lstStyle/>
                    <a:p>
                      <a:r>
                        <a:rPr lang="en-US" dirty="0" smtClean="0"/>
                        <a:t>Volume:  1.5 m</a:t>
                      </a:r>
                      <a:r>
                        <a:rPr lang="en-US" baseline="30000" dirty="0" smtClean="0"/>
                        <a:t>3</a:t>
                      </a:r>
                      <a:r>
                        <a:rPr lang="en-US" baseline="0" dirty="0" smtClean="0"/>
                        <a:t>     Mass:  2,500 kg</a:t>
                      </a:r>
                      <a:endParaRPr lang="en-US" dirty="0"/>
                    </a:p>
                  </a:txBody>
                  <a:tcPr/>
                </a:tc>
              </a:tr>
              <a:tr h="370840">
                <a:tc>
                  <a:txBody>
                    <a:bodyPr/>
                    <a:lstStyle/>
                    <a:p>
                      <a:r>
                        <a:rPr lang="en-US" dirty="0" smtClean="0"/>
                        <a:t>Power:  200 kilowatts  (~ $500/day)</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Cost:  circa USD $15 million</a:t>
                      </a:r>
                    </a:p>
                  </a:txBody>
                  <a:tcPr/>
                </a:tc>
              </a:tr>
            </a:tbl>
          </a:graphicData>
        </a:graphic>
      </p:graphicFrame>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36</a:t>
            </a:fld>
            <a:endParaRPr lang="en-US"/>
          </a:p>
        </p:txBody>
      </p:sp>
      <p:pic>
        <p:nvPicPr>
          <p:cNvPr id="7" name="Picture 6" descr="Cray2 at NASA Am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886200"/>
            <a:ext cx="3776990" cy="2514600"/>
          </a:xfrm>
          <a:prstGeom prst="rect">
            <a:avLst/>
          </a:prstGeom>
        </p:spPr>
      </p:pic>
    </p:spTree>
    <p:extLst>
      <p:ext uri="{BB962C8B-B14F-4D97-AF65-F5344CB8AC3E}">
        <p14:creationId xmlns:p14="http://schemas.microsoft.com/office/powerpoint/2010/main" val="1009859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is change – </a:t>
            </a:r>
            <a:r>
              <a:rPr lang="en-US" dirty="0" smtClean="0"/>
              <a:t>26 years later</a:t>
            </a:r>
            <a:endParaRPr lang="en-US" dirty="0"/>
          </a:p>
        </p:txBody>
      </p:sp>
      <p:graphicFrame>
        <p:nvGraphicFramePr>
          <p:cNvPr id="6" name="Content Placeholder 5"/>
          <p:cNvGraphicFramePr>
            <a:graphicFrameLocks noGrp="1"/>
          </p:cNvGraphicFramePr>
          <p:nvPr>
            <p:ph idx="1"/>
            <p:extLst/>
          </p:nvPr>
        </p:nvGraphicFramePr>
        <p:xfrm>
          <a:off x="487363" y="1171575"/>
          <a:ext cx="4123531" cy="2595880"/>
        </p:xfrm>
        <a:graphic>
          <a:graphicData uri="http://schemas.openxmlformats.org/drawingml/2006/table">
            <a:tbl>
              <a:tblPr firstRow="1" bandRow="1">
                <a:tableStyleId>{5C22544A-7EE6-4342-B048-85BDC9FD1C3A}</a:tableStyleId>
              </a:tblPr>
              <a:tblGrid>
                <a:gridCol w="4123531"/>
              </a:tblGrid>
              <a:tr h="370840">
                <a:tc>
                  <a:txBody>
                    <a:bodyPr/>
                    <a:lstStyle/>
                    <a:p>
                      <a:r>
                        <a:rPr lang="en-US" dirty="0" smtClean="0"/>
                        <a:t>Cray-2 (May 1985)</a:t>
                      </a:r>
                      <a:endParaRPr lang="en-US" dirty="0"/>
                    </a:p>
                  </a:txBody>
                  <a:tcPr/>
                </a:tc>
              </a:tr>
              <a:tr h="370840">
                <a:tc>
                  <a:txBody>
                    <a:bodyPr/>
                    <a:lstStyle/>
                    <a:p>
                      <a:r>
                        <a:rPr lang="en-US" i="1" dirty="0" smtClean="0"/>
                        <a:t>Fastest computer on the planet</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Processors:  4, custom, 244 MHz clock</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Main memory:  1.0 </a:t>
                      </a:r>
                      <a:r>
                        <a:rPr lang="en-US" dirty="0" err="1" smtClean="0"/>
                        <a:t>GByte</a:t>
                      </a:r>
                      <a:endParaRPr lang="en-US" dirty="0" smtClean="0"/>
                    </a:p>
                  </a:txBody>
                  <a:tcPr/>
                </a:tc>
              </a:tr>
              <a:tr h="370840">
                <a:tc>
                  <a:txBody>
                    <a:bodyPr/>
                    <a:lstStyle/>
                    <a:p>
                      <a:r>
                        <a:rPr lang="en-US" dirty="0" smtClean="0"/>
                        <a:t>Volume:  1.5 m</a:t>
                      </a:r>
                      <a:r>
                        <a:rPr lang="en-US" baseline="30000" dirty="0" smtClean="0"/>
                        <a:t>3</a:t>
                      </a:r>
                      <a:r>
                        <a:rPr lang="en-US" baseline="0" dirty="0" smtClean="0"/>
                        <a:t>     Mass:  2,500 kg</a:t>
                      </a:r>
                      <a:endParaRPr lang="en-US" dirty="0"/>
                    </a:p>
                  </a:txBody>
                  <a:tcPr/>
                </a:tc>
              </a:tr>
              <a:tr h="370840">
                <a:tc>
                  <a:txBody>
                    <a:bodyPr/>
                    <a:lstStyle/>
                    <a:p>
                      <a:r>
                        <a:rPr lang="en-US" dirty="0" smtClean="0"/>
                        <a:t>Power:  200 kilowatts  (~$500/day)</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Cost:  circa USD $15 million</a:t>
                      </a:r>
                    </a:p>
                  </a:txBody>
                  <a:tcPr/>
                </a:tc>
              </a:tr>
            </a:tbl>
          </a:graphicData>
        </a:graphic>
      </p:graphicFrame>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37</a:t>
            </a:fld>
            <a:endParaRPr lang="en-US"/>
          </a:p>
        </p:txBody>
      </p:sp>
      <p:pic>
        <p:nvPicPr>
          <p:cNvPr id="7" name="Picture 6" descr="Cray2 at NASA Am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886200"/>
            <a:ext cx="3776990" cy="2514600"/>
          </a:xfrm>
          <a:prstGeom prst="rect">
            <a:avLst/>
          </a:prstGeom>
        </p:spPr>
      </p:pic>
      <p:graphicFrame>
        <p:nvGraphicFramePr>
          <p:cNvPr id="9" name="Content Placeholder 5"/>
          <p:cNvGraphicFramePr>
            <a:graphicFrameLocks/>
          </p:cNvGraphicFramePr>
          <p:nvPr>
            <p:extLst/>
          </p:nvPr>
        </p:nvGraphicFramePr>
        <p:xfrm>
          <a:off x="4572000" y="1173976"/>
          <a:ext cx="4123531" cy="2595880"/>
        </p:xfrm>
        <a:graphic>
          <a:graphicData uri="http://schemas.openxmlformats.org/drawingml/2006/table">
            <a:tbl>
              <a:tblPr firstRow="1" bandRow="1">
                <a:tableStyleId>{5C22544A-7EE6-4342-B048-85BDC9FD1C3A}</a:tableStyleId>
              </a:tblPr>
              <a:tblGrid>
                <a:gridCol w="4123531"/>
              </a:tblGrid>
              <a:tr h="370840">
                <a:tc>
                  <a:txBody>
                    <a:bodyPr/>
                    <a:lstStyle/>
                    <a:p>
                      <a:endParaRPr lang="en-US" dirty="0"/>
                    </a:p>
                  </a:txBody>
                  <a:tcPr/>
                </a:tc>
              </a:tr>
              <a:tr h="370840">
                <a:tc>
                  <a:txBody>
                    <a:bodyPr/>
                    <a:lstStyle/>
                    <a:p>
                      <a:r>
                        <a:rPr lang="en-US" dirty="0" smtClean="0"/>
                        <a:t>Just as fast</a:t>
                      </a:r>
                      <a:r>
                        <a:rPr lang="en-US" baseline="0" dirty="0" smtClean="0"/>
                        <a:t> on a benchmark program</a:t>
                      </a:r>
                      <a:endParaRPr lang="en-US" dirty="0"/>
                    </a:p>
                  </a:txBody>
                  <a:tcPr/>
                </a:tc>
              </a:tr>
              <a:tr h="370840">
                <a:tc>
                  <a:txBody>
                    <a:bodyPr/>
                    <a:lstStyle/>
                    <a:p>
                      <a:r>
                        <a:rPr lang="en-US" dirty="0" smtClean="0"/>
                        <a:t>Processor:</a:t>
                      </a:r>
                      <a:r>
                        <a:rPr lang="en-US" baseline="0" dirty="0" smtClean="0"/>
                        <a:t>  2 core ARM Cortex-A9</a:t>
                      </a:r>
                      <a:endParaRPr lang="en-US" dirty="0"/>
                    </a:p>
                  </a:txBody>
                  <a:tcPr/>
                </a:tc>
              </a:tr>
              <a:tr h="370840">
                <a:tc>
                  <a:txBody>
                    <a:bodyPr/>
                    <a:lstStyle/>
                    <a:p>
                      <a:r>
                        <a:rPr lang="en-US" dirty="0" smtClean="0"/>
                        <a:t>Main memory:  0.512 </a:t>
                      </a:r>
                      <a:r>
                        <a:rPr lang="en-US" dirty="0" err="1" smtClean="0"/>
                        <a:t>GByte</a:t>
                      </a:r>
                      <a:endParaRPr lang="en-US" dirty="0"/>
                    </a:p>
                  </a:txBody>
                  <a:tcPr/>
                </a:tc>
              </a:tr>
              <a:tr h="370840">
                <a:tc>
                  <a:txBody>
                    <a:bodyPr/>
                    <a:lstStyle/>
                    <a:p>
                      <a:r>
                        <a:rPr lang="en-US" dirty="0" smtClean="0"/>
                        <a:t>Volume:  4x10</a:t>
                      </a:r>
                      <a:r>
                        <a:rPr lang="en-US" baseline="30000" dirty="0" smtClean="0"/>
                        <a:t>-4</a:t>
                      </a:r>
                      <a:r>
                        <a:rPr lang="en-US" baseline="0" dirty="0" smtClean="0"/>
                        <a:t> m</a:t>
                      </a:r>
                      <a:r>
                        <a:rPr lang="en-US" baseline="30000" dirty="0" smtClean="0"/>
                        <a:t>3</a:t>
                      </a:r>
                      <a:r>
                        <a:rPr lang="en-US" baseline="0" dirty="0" smtClean="0"/>
                        <a:t>     Mass:  0.61 kg</a:t>
                      </a:r>
                      <a:endParaRPr lang="en-US" dirty="0"/>
                    </a:p>
                  </a:txBody>
                  <a:tcPr/>
                </a:tc>
              </a:tr>
              <a:tr h="370840">
                <a:tc>
                  <a:txBody>
                    <a:bodyPr/>
                    <a:lstStyle/>
                    <a:p>
                      <a:r>
                        <a:rPr lang="en-US" dirty="0" smtClean="0"/>
                        <a:t>Power:  3 Watts (&lt; $0.01/day)</a:t>
                      </a:r>
                      <a:endParaRPr lang="en-US" dirty="0"/>
                    </a:p>
                  </a:txBody>
                  <a:tcPr/>
                </a:tc>
              </a:tr>
              <a:tr h="370840">
                <a:tc>
                  <a:txBody>
                    <a:bodyPr/>
                    <a:lstStyle/>
                    <a:p>
                      <a:r>
                        <a:rPr lang="en-US" dirty="0" smtClean="0"/>
                        <a:t>Cost:  USD $499</a:t>
                      </a:r>
                      <a:endParaRPr lang="en-US" dirty="0"/>
                    </a:p>
                  </a:txBody>
                  <a:tcPr/>
                </a:tc>
              </a:tr>
            </a:tbl>
          </a:graphicData>
        </a:graphic>
      </p:graphicFrame>
      <p:pic>
        <p:nvPicPr>
          <p:cNvPr id="3" name="Picture 2" descr="iPad Air IMG_1252.jpg"/>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91150" y="3810000"/>
            <a:ext cx="2228850" cy="2971800"/>
          </a:xfrm>
          <a:prstGeom prst="rect">
            <a:avLst/>
          </a:prstGeom>
        </p:spPr>
      </p:pic>
      <p:sp>
        <p:nvSpPr>
          <p:cNvPr id="10" name="TextBox 9"/>
          <p:cNvSpPr txBox="1"/>
          <p:nvPr/>
        </p:nvSpPr>
        <p:spPr>
          <a:xfrm>
            <a:off x="4572886" y="1180480"/>
            <a:ext cx="2718300" cy="369332"/>
          </a:xfrm>
          <a:prstGeom prst="rect">
            <a:avLst/>
          </a:prstGeom>
          <a:noFill/>
        </p:spPr>
        <p:txBody>
          <a:bodyPr wrap="none" rtlCol="0">
            <a:spAutoFit/>
          </a:bodyPr>
          <a:lstStyle/>
          <a:p>
            <a:pPr defTabSz="914400" eaLnBrk="0" fontAlgn="base" hangingPunct="0">
              <a:spcBef>
                <a:spcPct val="0"/>
              </a:spcBef>
              <a:spcAft>
                <a:spcPct val="0"/>
              </a:spcAft>
            </a:pPr>
            <a:r>
              <a:rPr lang="en-US" b="1" dirty="0">
                <a:solidFill>
                  <a:srgbClr val="292929"/>
                </a:solidFill>
                <a:latin typeface="Calibri"/>
                <a:ea typeface="ＭＳ Ｐゴシック" charset="0"/>
                <a:cs typeface="Calibri"/>
              </a:rPr>
              <a:t>Apple </a:t>
            </a:r>
            <a:r>
              <a:rPr lang="en-US" b="1" dirty="0" err="1">
                <a:solidFill>
                  <a:srgbClr val="292929"/>
                </a:solidFill>
                <a:latin typeface="Calibri"/>
                <a:ea typeface="ＭＳ Ｐゴシック" charset="0"/>
                <a:cs typeface="Calibri"/>
              </a:rPr>
              <a:t>iPad</a:t>
            </a:r>
            <a:r>
              <a:rPr lang="en-US" b="1" dirty="0">
                <a:solidFill>
                  <a:srgbClr val="292929"/>
                </a:solidFill>
                <a:latin typeface="Calibri"/>
                <a:ea typeface="ＭＳ Ｐゴシック" charset="0"/>
                <a:cs typeface="Calibri"/>
              </a:rPr>
              <a:t> 2 (March 2011)</a:t>
            </a:r>
          </a:p>
        </p:txBody>
      </p:sp>
    </p:spTree>
    <p:extLst>
      <p:ext uri="{BB962C8B-B14F-4D97-AF65-F5344CB8AC3E}">
        <p14:creationId xmlns:p14="http://schemas.microsoft.com/office/powerpoint/2010/main" val="114175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computer?</a:t>
            </a:r>
            <a:endParaRPr lang="en-US" dirty="0"/>
          </a:p>
        </p:txBody>
      </p:sp>
      <p:sp>
        <p:nvSpPr>
          <p:cNvPr id="3" name="Content Placeholder 2"/>
          <p:cNvSpPr>
            <a:spLocks noGrp="1"/>
          </p:cNvSpPr>
          <p:nvPr>
            <p:ph idx="1"/>
          </p:nvPr>
        </p:nvSpPr>
        <p:spPr>
          <a:xfrm>
            <a:off x="486830" y="1085458"/>
            <a:ext cx="8247965" cy="5334068"/>
          </a:xfrm>
        </p:spPr>
        <p:txBody>
          <a:bodyPr/>
          <a:lstStyle/>
          <a:p>
            <a:pPr>
              <a:lnSpc>
                <a:spcPct val="90000"/>
              </a:lnSpc>
            </a:pPr>
            <a:r>
              <a:rPr lang="en-US" dirty="0" smtClean="0"/>
              <a:t>A computer is a technology-dependent machine for automating computation</a:t>
            </a:r>
          </a:p>
          <a:p>
            <a:pPr lvl="1">
              <a:lnSpc>
                <a:spcPct val="90000"/>
              </a:lnSpc>
            </a:pPr>
            <a:r>
              <a:rPr lang="en-US" dirty="0" smtClean="0"/>
              <a:t>Computers have been constructed from</a:t>
            </a:r>
          </a:p>
          <a:p>
            <a:pPr lvl="2">
              <a:lnSpc>
                <a:spcPct val="90000"/>
              </a:lnSpc>
            </a:pPr>
            <a:r>
              <a:rPr lang="en-US" dirty="0" smtClean="0"/>
              <a:t>Humans</a:t>
            </a:r>
          </a:p>
          <a:p>
            <a:pPr lvl="2">
              <a:lnSpc>
                <a:spcPct val="90000"/>
              </a:lnSpc>
            </a:pPr>
            <a:r>
              <a:rPr lang="en-US" dirty="0" smtClean="0"/>
              <a:t>Mechanical parts</a:t>
            </a:r>
          </a:p>
          <a:p>
            <a:pPr lvl="2">
              <a:lnSpc>
                <a:spcPct val="90000"/>
              </a:lnSpc>
            </a:pPr>
            <a:r>
              <a:rPr lang="en-US" dirty="0" smtClean="0"/>
              <a:t>Silicon-based transistors</a:t>
            </a:r>
          </a:p>
          <a:p>
            <a:pPr lvl="1">
              <a:lnSpc>
                <a:spcPct val="90000"/>
              </a:lnSpc>
            </a:pPr>
            <a:r>
              <a:rPr lang="en-US" dirty="0" smtClean="0"/>
              <a:t>Future technologies may include</a:t>
            </a:r>
          </a:p>
          <a:p>
            <a:pPr lvl="2">
              <a:lnSpc>
                <a:spcPct val="90000"/>
              </a:lnSpc>
            </a:pPr>
            <a:r>
              <a:rPr lang="en-US" dirty="0" smtClean="0"/>
              <a:t>Graphene (a form of carbon)-based transistors</a:t>
            </a:r>
          </a:p>
          <a:p>
            <a:pPr lvl="2">
              <a:lnSpc>
                <a:spcPct val="90000"/>
              </a:lnSpc>
            </a:pPr>
            <a:r>
              <a:rPr lang="en-US" dirty="0" smtClean="0"/>
              <a:t>Quantum-effect devices</a:t>
            </a:r>
          </a:p>
          <a:p>
            <a:pPr lvl="2">
              <a:lnSpc>
                <a:spcPct val="90000"/>
              </a:lnSpc>
            </a:pPr>
            <a:r>
              <a:rPr lang="mr-IN" dirty="0" smtClean="0"/>
              <a:t>…</a:t>
            </a:r>
            <a:endParaRPr lang="en-US" i="1"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38</a:t>
            </a:fld>
            <a:endParaRPr lang="en-US"/>
          </a:p>
        </p:txBody>
      </p:sp>
      <p:sp>
        <p:nvSpPr>
          <p:cNvPr id="6" name="TextBox 5"/>
          <p:cNvSpPr txBox="1"/>
          <p:nvPr/>
        </p:nvSpPr>
        <p:spPr>
          <a:xfrm>
            <a:off x="3027559" y="5014902"/>
            <a:ext cx="4917692" cy="1477328"/>
          </a:xfrm>
          <a:prstGeom prst="rect">
            <a:avLst/>
          </a:prstGeom>
          <a:noFill/>
        </p:spPr>
        <p:txBody>
          <a:bodyPr wrap="none" rtlCol="0">
            <a:spAutoFit/>
          </a:bodyPr>
          <a:lstStyle/>
          <a:p>
            <a:pPr marL="0" lvl="2" algn="ctr"/>
            <a:r>
              <a:rPr lang="en-US" sz="2400" dirty="0"/>
              <a:t>“Any sufficiently advanced </a:t>
            </a:r>
            <a:r>
              <a:rPr lang="en-US" sz="2400" dirty="0" smtClean="0"/>
              <a:t>technology</a:t>
            </a:r>
          </a:p>
          <a:p>
            <a:pPr marL="0" lvl="2" algn="ctr"/>
            <a:r>
              <a:rPr lang="en-US" sz="2400" dirty="0" smtClean="0"/>
              <a:t>is </a:t>
            </a:r>
            <a:r>
              <a:rPr lang="en-US" sz="2400" dirty="0"/>
              <a:t>indistinguishable from magic</a:t>
            </a:r>
            <a:r>
              <a:rPr lang="en-US" sz="2400" dirty="0" smtClean="0"/>
              <a:t>.”</a:t>
            </a:r>
          </a:p>
          <a:p>
            <a:pPr marL="0" lvl="2" algn="ctr"/>
            <a:r>
              <a:rPr lang="en-US" sz="2400" dirty="0" smtClean="0"/>
              <a:t>Arthur </a:t>
            </a:r>
            <a:r>
              <a:rPr lang="en-US" sz="2400" dirty="0"/>
              <a:t>C. </a:t>
            </a:r>
            <a:r>
              <a:rPr lang="en-US" sz="2400" dirty="0" smtClean="0"/>
              <a:t>Clarke</a:t>
            </a:r>
          </a:p>
          <a:p>
            <a:pPr marL="0" lvl="2" algn="ctr"/>
            <a:r>
              <a:rPr lang="en-US" i="1" dirty="0" smtClean="0"/>
              <a:t>Science fiction writer; the </a:t>
            </a:r>
            <a:r>
              <a:rPr lang="en-US" i="1" dirty="0"/>
              <a:t>third of his </a:t>
            </a:r>
            <a:r>
              <a:rPr lang="en-US" i="1" dirty="0" smtClean="0"/>
              <a:t>Three Laws.</a:t>
            </a:r>
            <a:endParaRPr lang="en-US" i="1" dirty="0"/>
          </a:p>
        </p:txBody>
      </p:sp>
    </p:spTree>
    <p:extLst>
      <p:ext uri="{BB962C8B-B14F-4D97-AF65-F5344CB8AC3E}">
        <p14:creationId xmlns:p14="http://schemas.microsoft.com/office/powerpoint/2010/main" val="150425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39</a:t>
            </a:fld>
            <a:endParaRPr lang="en-US"/>
          </a:p>
        </p:txBody>
      </p:sp>
      <p:sp>
        <p:nvSpPr>
          <p:cNvPr id="6" name="TextBox 5"/>
          <p:cNvSpPr txBox="1"/>
          <p:nvPr/>
        </p:nvSpPr>
        <p:spPr>
          <a:xfrm>
            <a:off x="757310" y="2149433"/>
            <a:ext cx="7629397" cy="1938992"/>
          </a:xfrm>
          <a:prstGeom prst="rect">
            <a:avLst/>
          </a:prstGeom>
          <a:noFill/>
        </p:spPr>
        <p:txBody>
          <a:bodyPr wrap="none" rtlCol="0">
            <a:spAutoFit/>
          </a:bodyPr>
          <a:lstStyle/>
          <a:p>
            <a:pPr algn="ctr"/>
            <a:r>
              <a:rPr lang="en-US" sz="6000" dirty="0" smtClean="0"/>
              <a:t>How is logic</a:t>
            </a:r>
          </a:p>
          <a:p>
            <a:pPr algn="ctr"/>
            <a:r>
              <a:rPr lang="en-US" sz="6000" dirty="0" smtClean="0"/>
              <a:t>embodied in hardware?</a:t>
            </a:r>
            <a:endParaRPr lang="en-US" sz="6000" dirty="0"/>
          </a:p>
        </p:txBody>
      </p:sp>
    </p:spTree>
    <p:extLst>
      <p:ext uri="{BB962C8B-B14F-4D97-AF65-F5344CB8AC3E}">
        <p14:creationId xmlns:p14="http://schemas.microsoft.com/office/powerpoint/2010/main" val="561010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459715"/>
            <a:ext cx="8229600" cy="3908762"/>
          </a:xfrm>
          <a:prstGeom prst="rect">
            <a:avLst/>
          </a:prstGeom>
          <a:noFill/>
        </p:spPr>
        <p:txBody>
          <a:bodyPr wrap="square" rtlCol="0">
            <a:spAutoFit/>
          </a:bodyPr>
          <a:lstStyle/>
          <a:p>
            <a:pPr defTabSz="914400" eaLnBrk="0" fontAlgn="base" hangingPunct="0">
              <a:spcBef>
                <a:spcPct val="0"/>
              </a:spcBef>
              <a:spcAft>
                <a:spcPct val="0"/>
              </a:spcAft>
            </a:pPr>
            <a:r>
              <a:rPr lang="en-US" sz="2800" dirty="0">
                <a:solidFill>
                  <a:srgbClr val="FF0000"/>
                </a:solidFill>
                <a:latin typeface="Arial" pitchFamily="34" charset="0"/>
                <a:ea typeface="ＭＳ Ｐゴシック" charset="0"/>
                <a:cs typeface="Arial" pitchFamily="34" charset="0"/>
              </a:rPr>
              <a:t>Fire (loud buzzing alarm and flashing lights</a:t>
            </a:r>
            <a:r>
              <a:rPr lang="en-US" sz="2800" dirty="0" smtClean="0">
                <a:solidFill>
                  <a:srgbClr val="FF0000"/>
                </a:solidFill>
                <a:latin typeface="Arial" pitchFamily="34" charset="0"/>
                <a:ea typeface="ＭＳ Ｐゴシック" charset="0"/>
                <a:cs typeface="Arial" pitchFamily="34" charset="0"/>
              </a:rPr>
              <a:t>)</a:t>
            </a:r>
            <a:br>
              <a:rPr lang="en-US" sz="2800" dirty="0" smtClean="0">
                <a:solidFill>
                  <a:srgbClr val="FF0000"/>
                </a:solidFill>
                <a:latin typeface="Arial" pitchFamily="34" charset="0"/>
                <a:ea typeface="ＭＳ Ｐゴシック" charset="0"/>
                <a:cs typeface="Arial" pitchFamily="34" charset="0"/>
              </a:rPr>
            </a:br>
            <a:endParaRPr lang="en-US" sz="2800" dirty="0">
              <a:solidFill>
                <a:srgbClr val="FF0000"/>
              </a:solidFill>
              <a:latin typeface="Arial" pitchFamily="34" charset="0"/>
              <a:ea typeface="ＭＳ Ｐゴシック" charset="0"/>
              <a:cs typeface="Arial" pitchFamily="34" charset="0"/>
            </a:endParaRPr>
          </a:p>
          <a:p>
            <a:pPr marL="342900" lvl="1" indent="-342900" defTabSz="914400" eaLnBrk="0" fontAlgn="base" hangingPunct="0">
              <a:spcBef>
                <a:spcPct val="0"/>
              </a:spcBef>
              <a:spcAft>
                <a:spcPct val="0"/>
              </a:spcAft>
              <a:buFont typeface="Wingdings" charset="0"/>
              <a:buChar char="Ø"/>
            </a:pPr>
            <a:r>
              <a:rPr lang="en-US" sz="2400" dirty="0" smtClean="0">
                <a:solidFill>
                  <a:srgbClr val="292929"/>
                </a:solidFill>
                <a:latin typeface="Arial" charset="0"/>
                <a:ea typeface="ＭＳ Ｐゴシック" charset="0"/>
              </a:rPr>
              <a:t>Exit to the outdoors</a:t>
            </a:r>
            <a:br>
              <a:rPr lang="en-US" sz="2400" dirty="0" smtClean="0">
                <a:solidFill>
                  <a:srgbClr val="292929"/>
                </a:solidFill>
                <a:latin typeface="Arial" charset="0"/>
                <a:ea typeface="ＭＳ Ｐゴシック" charset="0"/>
              </a:rPr>
            </a:br>
            <a:endParaRPr lang="en-US" sz="2400" dirty="0" smtClean="0">
              <a:solidFill>
                <a:srgbClr val="292929"/>
              </a:solidFill>
              <a:latin typeface="Arial" charset="0"/>
              <a:ea typeface="ＭＳ Ｐゴシック" charset="0"/>
            </a:endParaRPr>
          </a:p>
          <a:p>
            <a:pPr marL="342900" lvl="1" indent="-342900" defTabSz="914400" eaLnBrk="0" fontAlgn="base" hangingPunct="0">
              <a:spcBef>
                <a:spcPct val="0"/>
              </a:spcBef>
              <a:spcAft>
                <a:spcPct val="0"/>
              </a:spcAft>
              <a:buFont typeface="Wingdings" charset="0"/>
              <a:buChar char="Ø"/>
            </a:pPr>
            <a:r>
              <a:rPr lang="en-US" sz="2400" dirty="0" smtClean="0">
                <a:solidFill>
                  <a:srgbClr val="292929"/>
                </a:solidFill>
                <a:latin typeface="Arial" charset="0"/>
                <a:ea typeface="ＭＳ Ｐゴシック" charset="0"/>
              </a:rPr>
              <a:t>Walk on the right</a:t>
            </a:r>
            <a:br>
              <a:rPr lang="en-US" sz="2400" dirty="0" smtClean="0">
                <a:solidFill>
                  <a:srgbClr val="292929"/>
                </a:solidFill>
                <a:latin typeface="Arial" charset="0"/>
                <a:ea typeface="ＭＳ Ｐゴシック" charset="0"/>
              </a:rPr>
            </a:br>
            <a:endParaRPr lang="en-US" sz="2400" dirty="0">
              <a:solidFill>
                <a:srgbClr val="292929"/>
              </a:solidFill>
              <a:latin typeface="Arial" charset="0"/>
              <a:ea typeface="ＭＳ Ｐゴシック" charset="0"/>
            </a:endParaRPr>
          </a:p>
          <a:p>
            <a:pPr marL="342900" lvl="1" indent="-342900" defTabSz="914400" eaLnBrk="0" fontAlgn="base" hangingPunct="0">
              <a:spcBef>
                <a:spcPct val="0"/>
              </a:spcBef>
              <a:spcAft>
                <a:spcPct val="0"/>
              </a:spcAft>
              <a:buFont typeface="Wingdings" charset="0"/>
              <a:buChar char="Ø"/>
            </a:pPr>
            <a:r>
              <a:rPr lang="en-US" sz="2400" dirty="0">
                <a:solidFill>
                  <a:srgbClr val="292929"/>
                </a:solidFill>
                <a:latin typeface="Arial" charset="0"/>
                <a:ea typeface="ＭＳ Ｐゴシック" charset="0"/>
              </a:rPr>
              <a:t>Do not use an </a:t>
            </a:r>
            <a:r>
              <a:rPr lang="en-US" sz="2400" dirty="0" smtClean="0">
                <a:solidFill>
                  <a:srgbClr val="292929"/>
                </a:solidFill>
                <a:latin typeface="Arial" charset="0"/>
                <a:ea typeface="ＭＳ Ｐゴシック" charset="0"/>
              </a:rPr>
              <a:t>elevator</a:t>
            </a:r>
            <a:br>
              <a:rPr lang="en-US" sz="2400" dirty="0" smtClean="0">
                <a:solidFill>
                  <a:srgbClr val="292929"/>
                </a:solidFill>
                <a:latin typeface="Arial" charset="0"/>
                <a:ea typeface="ＭＳ Ｐゴシック" charset="0"/>
              </a:rPr>
            </a:br>
            <a:endParaRPr lang="en-US" sz="2400" dirty="0" smtClean="0">
              <a:solidFill>
                <a:srgbClr val="292929"/>
              </a:solidFill>
              <a:latin typeface="Arial" charset="0"/>
              <a:ea typeface="ＭＳ Ｐゴシック" charset="0"/>
            </a:endParaRPr>
          </a:p>
          <a:p>
            <a:pPr marL="342900" lvl="1" indent="-342900" defTabSz="914400" eaLnBrk="0" fontAlgn="base" hangingPunct="0">
              <a:spcBef>
                <a:spcPct val="0"/>
              </a:spcBef>
              <a:spcAft>
                <a:spcPct val="0"/>
              </a:spcAft>
              <a:buFont typeface="Wingdings" charset="0"/>
              <a:buChar char="Ø"/>
            </a:pPr>
            <a:r>
              <a:rPr lang="en-US" sz="2400" dirty="0" smtClean="0">
                <a:solidFill>
                  <a:srgbClr val="292929"/>
                </a:solidFill>
                <a:latin typeface="Arial" charset="0"/>
                <a:ea typeface="ＭＳ Ｐゴシック" charset="0"/>
              </a:rPr>
              <a:t>Meet up at </a:t>
            </a:r>
            <a:r>
              <a:rPr lang="en-US" sz="2400" dirty="0">
                <a:solidFill>
                  <a:srgbClr val="292929"/>
                </a:solidFill>
                <a:latin typeface="Arial" charset="0"/>
                <a:ea typeface="ＭＳ Ｐゴシック" charset="0"/>
              </a:rPr>
              <a:t>REC (</a:t>
            </a:r>
            <a:r>
              <a:rPr lang="en-US" sz="2400" dirty="0" smtClean="0">
                <a:solidFill>
                  <a:srgbClr val="292929"/>
                </a:solidFill>
                <a:latin typeface="Arial" charset="0"/>
                <a:ea typeface="ＭＳ Ｐゴシック" charset="0"/>
              </a:rPr>
              <a:t>Recitation) by the northeast door</a:t>
            </a:r>
            <a:endParaRPr lang="en-US" sz="2400" dirty="0">
              <a:solidFill>
                <a:srgbClr val="292929"/>
              </a:solidFill>
              <a:latin typeface="Arial" charset="0"/>
              <a:ea typeface="ＭＳ Ｐゴシック" charset="0"/>
            </a:endParaRPr>
          </a:p>
          <a:p>
            <a:pPr marL="342900" lvl="1" indent="-342900" defTabSz="914400" eaLnBrk="0" fontAlgn="base" hangingPunct="0">
              <a:spcBef>
                <a:spcPct val="0"/>
              </a:spcBef>
              <a:spcAft>
                <a:spcPct val="0"/>
              </a:spcAft>
              <a:buFont typeface="Wingdings" charset="0"/>
              <a:buChar char="Ø"/>
            </a:pPr>
            <a:endParaRPr lang="en-US" sz="2400" dirty="0">
              <a:solidFill>
                <a:srgbClr val="292929"/>
              </a:solidFill>
              <a:latin typeface="Arial" pitchFamily="34" charset="0"/>
              <a:ea typeface="ＭＳ Ｐゴシック" charset="0"/>
              <a:cs typeface="Arial" pitchFamily="34" charset="0"/>
            </a:endParaRP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4</a:t>
            </a:fld>
            <a:endParaRPr lang="en-US"/>
          </a:p>
        </p:txBody>
      </p:sp>
      <p:sp>
        <p:nvSpPr>
          <p:cNvPr id="14" name="TextBox 13"/>
          <p:cNvSpPr txBox="1"/>
          <p:nvPr/>
        </p:nvSpPr>
        <p:spPr>
          <a:xfrm>
            <a:off x="700872" y="533400"/>
            <a:ext cx="7742257" cy="584776"/>
          </a:xfrm>
          <a:prstGeom prst="rect">
            <a:avLst/>
          </a:prstGeom>
          <a:noFill/>
        </p:spPr>
        <p:txBody>
          <a:bodyPr wrap="square" rtlCol="0">
            <a:spAutoFit/>
          </a:bodyPr>
          <a:lstStyle/>
          <a:p>
            <a:pPr algn="ctr" defTabSz="914400" eaLnBrk="0" fontAlgn="base" hangingPunct="0">
              <a:spcBef>
                <a:spcPct val="0"/>
              </a:spcBef>
              <a:spcAft>
                <a:spcPct val="0"/>
              </a:spcAft>
            </a:pPr>
            <a:r>
              <a:rPr lang="en-US" sz="3200" dirty="0">
                <a:solidFill>
                  <a:srgbClr val="0070C0"/>
                </a:solidFill>
                <a:latin typeface="Arial" pitchFamily="34" charset="0"/>
                <a:ea typeface="ＭＳ Ｐゴシック" charset="0"/>
                <a:cs typeface="Arial" pitchFamily="34" charset="0"/>
              </a:rPr>
              <a:t>EMERGENCY PREPAREDNESS (part 2)</a:t>
            </a:r>
          </a:p>
        </p:txBody>
      </p:sp>
    </p:spTree>
    <p:extLst>
      <p:ext uri="{BB962C8B-B14F-4D97-AF65-F5344CB8AC3E}">
        <p14:creationId xmlns:p14="http://schemas.microsoft.com/office/powerpoint/2010/main" val="17975065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D579">
            <a:alpha val="5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lecture preparations</a:t>
            </a:r>
            <a:endParaRPr lang="en-US" dirty="0"/>
          </a:p>
        </p:txBody>
      </p:sp>
      <p:sp>
        <p:nvSpPr>
          <p:cNvPr id="3" name="Content Placeholder 2"/>
          <p:cNvSpPr>
            <a:spLocks noGrp="1"/>
          </p:cNvSpPr>
          <p:nvPr>
            <p:ph idx="1"/>
          </p:nvPr>
        </p:nvSpPr>
        <p:spPr/>
        <p:txBody>
          <a:bodyPr/>
          <a:lstStyle/>
          <a:p>
            <a:r>
              <a:rPr lang="en-US" dirty="0" smtClean="0"/>
              <a:t>Have paper with pencil ready for use today</a:t>
            </a:r>
          </a:p>
          <a:p>
            <a:r>
              <a:rPr lang="en-US" dirty="0" smtClean="0"/>
              <a:t>Have </a:t>
            </a:r>
            <a:r>
              <a:rPr lang="en-US" dirty="0" err="1" smtClean="0"/>
              <a:t>iClicker</a:t>
            </a:r>
            <a:r>
              <a:rPr lang="en-US" dirty="0" smtClean="0"/>
              <a:t> ready</a:t>
            </a:r>
            <a:br>
              <a:rPr lang="en-US" dirty="0" smtClean="0"/>
            </a:br>
            <a:endParaRPr lang="en-US" dirty="0" smtClean="0"/>
          </a:p>
          <a:p>
            <a:r>
              <a:rPr lang="en-US" dirty="0" smtClean="0"/>
              <a:t>Week 01 Assignment recap</a:t>
            </a:r>
          </a:p>
          <a:p>
            <a:pPr lvl="1"/>
            <a:r>
              <a:rPr lang="en-US" dirty="0" smtClean="0"/>
              <a:t>Login </a:t>
            </a:r>
            <a:r>
              <a:rPr lang="en-US" dirty="0"/>
              <a:t>to </a:t>
            </a:r>
            <a:r>
              <a:rPr lang="en-US" dirty="0" smtClean="0"/>
              <a:t>Blackboard; register </a:t>
            </a:r>
            <a:r>
              <a:rPr lang="en-US" dirty="0" err="1" smtClean="0"/>
              <a:t>iClicker</a:t>
            </a:r>
            <a:r>
              <a:rPr lang="en-US" dirty="0" smtClean="0"/>
              <a:t>, join Piazza</a:t>
            </a:r>
          </a:p>
          <a:p>
            <a:pPr lvl="1"/>
            <a:r>
              <a:rPr lang="en-US" dirty="0"/>
              <a:t>Attend your lab session and complete Lab </a:t>
            </a:r>
            <a:r>
              <a:rPr lang="en-US" dirty="0" smtClean="0"/>
              <a:t>01</a:t>
            </a:r>
            <a:endParaRPr lang="en-US" dirty="0"/>
          </a:p>
          <a:p>
            <a:pPr lvl="1"/>
            <a:r>
              <a:rPr lang="en-US" dirty="0" smtClean="0"/>
              <a:t>Read textbook Chapters 1 and 2</a:t>
            </a:r>
          </a:p>
          <a:p>
            <a:pPr lvl="1"/>
            <a:r>
              <a:rPr lang="en-US" dirty="0" smtClean="0"/>
              <a:t>Read through course syllabus and information on Blackboard</a:t>
            </a:r>
            <a:endParaRPr lang="en-US" sz="2400" dirty="0"/>
          </a:p>
          <a:p>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40</a:t>
            </a:fld>
            <a:endParaRPr lang="en-US"/>
          </a:p>
        </p:txBody>
      </p:sp>
    </p:spTree>
    <p:extLst>
      <p:ext uri="{BB962C8B-B14F-4D97-AF65-F5344CB8AC3E}">
        <p14:creationId xmlns:p14="http://schemas.microsoft.com/office/powerpoint/2010/main" val="11927878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838199" y="3581400"/>
            <a:ext cx="7379825" cy="2662238"/>
          </a:xfrm>
        </p:spPr>
        <p:txBody>
          <a:bodyPr/>
          <a:lstStyle/>
          <a:p>
            <a:pPr algn="r"/>
            <a:r>
              <a:rPr lang="en-US" dirty="0" smtClean="0"/>
              <a:t>						2018.01.10</a:t>
            </a:r>
          </a:p>
          <a:p>
            <a:r>
              <a:rPr lang="en-US" dirty="0">
                <a:latin typeface="+mn-lt"/>
              </a:rPr>
              <a:t>Computers are great tools, but they need to be applied to the physical </a:t>
            </a:r>
            <a:r>
              <a:rPr lang="en-US" dirty="0" smtClean="0">
                <a:latin typeface="+mn-lt"/>
              </a:rPr>
              <a:t>world.</a:t>
            </a:r>
          </a:p>
          <a:p>
            <a:pPr algn="r"/>
            <a:r>
              <a:rPr lang="en-US" dirty="0"/>
              <a:t>	</a:t>
            </a:r>
            <a:r>
              <a:rPr lang="en-US" dirty="0" smtClean="0"/>
              <a:t>				Tony Fadell</a:t>
            </a:r>
          </a:p>
          <a:p>
            <a:pPr algn="r"/>
            <a:r>
              <a:rPr lang="en-US" sz="2000" dirty="0" smtClean="0">
                <a:latin typeface="+mn-lt"/>
              </a:rPr>
              <a:t>iPod, Nest thermostat, Google Glass division</a:t>
            </a:r>
          </a:p>
        </p:txBody>
      </p:sp>
      <p:sp>
        <p:nvSpPr>
          <p:cNvPr id="4" name="Date Placeholder 3"/>
          <p:cNvSpPr>
            <a:spLocks noGrp="1"/>
          </p:cNvSpPr>
          <p:nvPr>
            <p:ph type="dt" sz="half" idx="2"/>
          </p:nvPr>
        </p:nvSpPr>
        <p:spPr/>
        <p:txBody>
          <a:bodyPr/>
          <a:lstStyle/>
          <a:p>
            <a:r>
              <a:rPr lang="en-US" smtClean="0"/>
              <a:t>© 2018 by George B. Adams III</a:t>
            </a:r>
            <a:endParaRPr lang="en-US"/>
          </a:p>
        </p:txBody>
      </p:sp>
      <p:sp>
        <p:nvSpPr>
          <p:cNvPr id="5" name="Slide Number Placeholder 4"/>
          <p:cNvSpPr>
            <a:spLocks noGrp="1"/>
          </p:cNvSpPr>
          <p:nvPr>
            <p:ph type="sldNum" sz="quarter" idx="4"/>
          </p:nvPr>
        </p:nvSpPr>
        <p:spPr/>
        <p:txBody>
          <a:bodyPr/>
          <a:lstStyle/>
          <a:p>
            <a:fld id="{F616CA18-62AE-B34C-A151-070DF961BCFA}" type="slidenum">
              <a:rPr lang="en-US" smtClean="0"/>
              <a:pPr/>
              <a:t>41</a:t>
            </a:fld>
            <a:endParaRPr lang="en-US"/>
          </a:p>
        </p:txBody>
      </p:sp>
      <p:sp>
        <p:nvSpPr>
          <p:cNvPr id="6" name="Title 5"/>
          <p:cNvSpPr>
            <a:spLocks noGrp="1"/>
          </p:cNvSpPr>
          <p:nvPr>
            <p:ph type="ctrTitle"/>
          </p:nvPr>
        </p:nvSpPr>
        <p:spPr>
          <a:xfrm>
            <a:off x="838199" y="1443038"/>
            <a:ext cx="7842813" cy="1600200"/>
          </a:xfrm>
        </p:spPr>
        <p:txBody>
          <a:bodyPr/>
          <a:lstStyle/>
          <a:p>
            <a:r>
              <a:rPr lang="en-US" dirty="0" smtClean="0"/>
              <a:t>Lecture 02 – From math to circuits</a:t>
            </a:r>
            <a:endParaRPr lang="en-US" dirty="0"/>
          </a:p>
        </p:txBody>
      </p:sp>
    </p:spTree>
    <p:extLst>
      <p:ext uri="{BB962C8B-B14F-4D97-AF65-F5344CB8AC3E}">
        <p14:creationId xmlns:p14="http://schemas.microsoft.com/office/powerpoint/2010/main" val="17501198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Algebras </a:t>
            </a:r>
            <a:endParaRPr lang="en-US" dirty="0"/>
          </a:p>
        </p:txBody>
      </p:sp>
      <p:sp>
        <p:nvSpPr>
          <p:cNvPr id="3" name="Content Placeholder 2"/>
          <p:cNvSpPr>
            <a:spLocks noGrp="1"/>
          </p:cNvSpPr>
          <p:nvPr>
            <p:ph idx="1"/>
          </p:nvPr>
        </p:nvSpPr>
        <p:spPr>
          <a:xfrm>
            <a:off x="457200" y="1190066"/>
            <a:ext cx="8407400" cy="5315188"/>
          </a:xfrm>
        </p:spPr>
        <p:txBody>
          <a:bodyPr>
            <a:normAutofit fontScale="92500"/>
          </a:bodyPr>
          <a:lstStyle/>
          <a:p>
            <a:r>
              <a:rPr lang="en-US" dirty="0" smtClean="0">
                <a:solidFill>
                  <a:srgbClr val="0070C0"/>
                </a:solidFill>
              </a:rPr>
              <a:t>There are </a:t>
            </a:r>
            <a:r>
              <a:rPr lang="en-US" u="sng" dirty="0" smtClean="0">
                <a:solidFill>
                  <a:srgbClr val="0070C0"/>
                </a:solidFill>
              </a:rPr>
              <a:t>many</a:t>
            </a:r>
            <a:r>
              <a:rPr lang="en-US" dirty="0" smtClean="0">
                <a:solidFill>
                  <a:srgbClr val="0070C0"/>
                </a:solidFill>
              </a:rPr>
              <a:t> different algebras</a:t>
            </a:r>
          </a:p>
          <a:p>
            <a:r>
              <a:rPr lang="en-US" dirty="0" smtClean="0"/>
              <a:t>An algebra is like a mathematical set of gears and linkages, a machine, to process elements of a set</a:t>
            </a:r>
          </a:p>
          <a:p>
            <a:r>
              <a:rPr lang="en-US" dirty="0" smtClean="0"/>
              <a:t>A particular algebra describes the </a:t>
            </a:r>
            <a:r>
              <a:rPr lang="en-US" dirty="0" smtClean="0">
                <a:solidFill>
                  <a:srgbClr val="0070C0"/>
                </a:solidFill>
              </a:rPr>
              <a:t>elements of its set</a:t>
            </a:r>
            <a:r>
              <a:rPr lang="en-US" dirty="0" smtClean="0"/>
              <a:t> and </a:t>
            </a:r>
            <a:r>
              <a:rPr lang="en-US" dirty="0" smtClean="0">
                <a:solidFill>
                  <a:srgbClr val="0070C0"/>
                </a:solidFill>
              </a:rPr>
              <a:t>how operation(s) of the algebra manipulate them</a:t>
            </a:r>
            <a:endParaRPr lang="en-US" dirty="0" smtClean="0"/>
          </a:p>
          <a:p>
            <a:r>
              <a:rPr lang="en-US" dirty="0" smtClean="0"/>
              <a:t>Example algebra:  “Grade School” algebra</a:t>
            </a:r>
          </a:p>
          <a:p>
            <a:pPr lvl="1"/>
            <a:r>
              <a:rPr lang="en-US" dirty="0" smtClean="0"/>
              <a:t>Elements are from the set of Integers or Rational numbers</a:t>
            </a:r>
          </a:p>
          <a:p>
            <a:pPr lvl="1"/>
            <a:r>
              <a:rPr lang="en-US" dirty="0" smtClean="0"/>
              <a:t>Manipulations are the binary operations (operations that take two operands) known as +, –, x, and /</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42</a:t>
            </a:fld>
            <a:endParaRPr lang="en-US"/>
          </a:p>
        </p:txBody>
      </p:sp>
    </p:spTree>
    <p:extLst>
      <p:ext uri="{BB962C8B-B14F-4D97-AF65-F5344CB8AC3E}">
        <p14:creationId xmlns:p14="http://schemas.microsoft.com/office/powerpoint/2010/main" val="1809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algebraic operation </a:t>
            </a:r>
            <a:endParaRPr lang="en-US" dirty="0"/>
          </a:p>
        </p:txBody>
      </p:sp>
      <p:sp>
        <p:nvSpPr>
          <p:cNvPr id="3" name="Content Placeholder 2"/>
          <p:cNvSpPr>
            <a:spLocks noGrp="1"/>
          </p:cNvSpPr>
          <p:nvPr>
            <p:ph idx="1"/>
          </p:nvPr>
        </p:nvSpPr>
        <p:spPr>
          <a:xfrm>
            <a:off x="457200" y="1190066"/>
            <a:ext cx="8407400" cy="5315188"/>
          </a:xfrm>
        </p:spPr>
        <p:txBody>
          <a:bodyPr>
            <a:normAutofit/>
          </a:bodyPr>
          <a:lstStyle/>
          <a:p>
            <a:r>
              <a:rPr lang="en-US" dirty="0" smtClean="0">
                <a:solidFill>
                  <a:srgbClr val="0070C0"/>
                </a:solidFill>
              </a:rPr>
              <a:t>Operations are defined by tables of results</a:t>
            </a:r>
          </a:p>
          <a:p>
            <a:r>
              <a:rPr lang="en-US" dirty="0" smtClean="0"/>
              <a:t>Example:  table defining addition of Natural numbers (positive Integers and zero)</a:t>
            </a:r>
          </a:p>
          <a:p>
            <a:endParaRPr lang="en-US" dirty="0" smtClean="0">
              <a:solidFill>
                <a:srgbClr val="0070C0"/>
              </a:solidFill>
            </a:endParaRP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43</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063883732"/>
              </p:ext>
            </p:extLst>
          </p:nvPr>
        </p:nvGraphicFramePr>
        <p:xfrm>
          <a:off x="3187700" y="3276006"/>
          <a:ext cx="2768600" cy="2743200"/>
        </p:xfrm>
        <a:graphic>
          <a:graphicData uri="http://schemas.openxmlformats.org/drawingml/2006/table">
            <a:tbl>
              <a:tblPr firstRow="1" firstCol="1">
                <a:tableStyleId>{5C22544A-7EE6-4342-B048-85BDC9FD1C3A}</a:tableStyleId>
              </a:tblPr>
              <a:tblGrid>
                <a:gridCol w="482600"/>
                <a:gridCol w="457200"/>
                <a:gridCol w="457200"/>
                <a:gridCol w="457200"/>
                <a:gridCol w="457200"/>
                <a:gridCol w="457200"/>
              </a:tblGrid>
              <a:tr h="457200">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45038802"/>
              </p:ext>
            </p:extLst>
          </p:nvPr>
        </p:nvGraphicFramePr>
        <p:xfrm>
          <a:off x="3187700" y="3276006"/>
          <a:ext cx="2768600" cy="2743200"/>
        </p:xfrm>
        <a:graphic>
          <a:graphicData uri="http://schemas.openxmlformats.org/drawingml/2006/table">
            <a:tbl>
              <a:tblPr firstRow="1" firstCol="1">
                <a:tableStyleId>{5C22544A-7EE6-4342-B048-85BDC9FD1C3A}</a:tableStyleId>
              </a:tblPr>
              <a:tblGrid>
                <a:gridCol w="482600"/>
                <a:gridCol w="457200"/>
                <a:gridCol w="457200"/>
                <a:gridCol w="457200"/>
                <a:gridCol w="457200"/>
                <a:gridCol w="457200"/>
              </a:tblGrid>
              <a:tr h="457200">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37483204"/>
              </p:ext>
            </p:extLst>
          </p:nvPr>
        </p:nvGraphicFramePr>
        <p:xfrm>
          <a:off x="3187700" y="3276006"/>
          <a:ext cx="2768600" cy="2743200"/>
        </p:xfrm>
        <a:graphic>
          <a:graphicData uri="http://schemas.openxmlformats.org/drawingml/2006/table">
            <a:tbl>
              <a:tblPr firstRow="1" firstCol="1">
                <a:tableStyleId>{5C22544A-7EE6-4342-B048-85BDC9FD1C3A}</a:tableStyleId>
              </a:tblPr>
              <a:tblGrid>
                <a:gridCol w="482600"/>
                <a:gridCol w="457200"/>
                <a:gridCol w="457200"/>
                <a:gridCol w="457200"/>
                <a:gridCol w="457200"/>
                <a:gridCol w="457200"/>
              </a:tblGrid>
              <a:tr h="457200">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05974566"/>
              </p:ext>
            </p:extLst>
          </p:nvPr>
        </p:nvGraphicFramePr>
        <p:xfrm>
          <a:off x="3187700" y="3276006"/>
          <a:ext cx="2768600" cy="2743200"/>
        </p:xfrm>
        <a:graphic>
          <a:graphicData uri="http://schemas.openxmlformats.org/drawingml/2006/table">
            <a:tbl>
              <a:tblPr firstRow="1" firstCol="1">
                <a:tableStyleId>{5C22544A-7EE6-4342-B048-85BDC9FD1C3A}</a:tableStyleId>
              </a:tblPr>
              <a:tblGrid>
                <a:gridCol w="482600"/>
                <a:gridCol w="457200"/>
                <a:gridCol w="457200"/>
                <a:gridCol w="457200"/>
                <a:gridCol w="457200"/>
                <a:gridCol w="457200"/>
              </a:tblGrid>
              <a:tr h="457200">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93697442"/>
              </p:ext>
            </p:extLst>
          </p:nvPr>
        </p:nvGraphicFramePr>
        <p:xfrm>
          <a:off x="3187700" y="3276006"/>
          <a:ext cx="2768600" cy="2743200"/>
        </p:xfrm>
        <a:graphic>
          <a:graphicData uri="http://schemas.openxmlformats.org/drawingml/2006/table">
            <a:tbl>
              <a:tblPr firstRow="1" firstCol="1">
                <a:tableStyleId>{5C22544A-7EE6-4342-B048-85BDC9FD1C3A}</a:tableStyleId>
              </a:tblPr>
              <a:tblGrid>
                <a:gridCol w="482600"/>
                <a:gridCol w="457200"/>
                <a:gridCol w="457200"/>
                <a:gridCol w="457200"/>
                <a:gridCol w="457200"/>
                <a:gridCol w="457200"/>
              </a:tblGrid>
              <a:tr h="457200">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mr-IN"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mr-IN"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mr-IN"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mr-IN"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7200">
                <a:tc>
                  <a:txBody>
                    <a:bodyPr/>
                    <a:lstStyle/>
                    <a:p>
                      <a:pPr algn="ctr"/>
                      <a:r>
                        <a:rPr lang="mr-IN" dirty="0" smtClean="0"/>
                        <a:t>…</a:t>
                      </a: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mr-IN" dirty="0" smtClean="0"/>
                        <a:t>…</a:t>
                      </a: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mr-IN" dirty="0" smtClean="0"/>
                        <a:t>…</a:t>
                      </a: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mr-IN" dirty="0" smtClean="0"/>
                        <a:t>…</a:t>
                      </a: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mr-IN" dirty="0" smtClean="0"/>
                        <a:t>…</a:t>
                      </a:r>
                      <a:endParaRPr lang="en-US" dirty="0"/>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baseline="20000" dirty="0" smtClean="0"/>
                        <a:t>.</a:t>
                      </a:r>
                      <a:r>
                        <a:rPr lang="en-US" dirty="0" smtClean="0"/>
                        <a:t>.</a:t>
                      </a:r>
                      <a:r>
                        <a:rPr lang="en-US" sz="3000" baseline="-20000" dirty="0" smtClean="0"/>
                        <a:t>.</a:t>
                      </a:r>
                      <a:r>
                        <a:rPr lang="en-US" dirty="0" smtClean="0"/>
                        <a: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7197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Can a computer perform Grade School </a:t>
            </a:r>
            <a:r>
              <a:rPr lang="en-US" sz="3200" dirty="0" smtClean="0"/>
              <a:t>addition?</a:t>
            </a:r>
            <a:endParaRPr lang="en-US" sz="3200" dirty="0"/>
          </a:p>
        </p:txBody>
      </p:sp>
      <p:sp>
        <p:nvSpPr>
          <p:cNvPr id="3" name="Content Placeholder 2"/>
          <p:cNvSpPr>
            <a:spLocks noGrp="1"/>
          </p:cNvSpPr>
          <p:nvPr>
            <p:ph idx="1"/>
          </p:nvPr>
        </p:nvSpPr>
        <p:spPr>
          <a:xfrm>
            <a:off x="486830" y="1171186"/>
            <a:ext cx="8451607" cy="5194172"/>
          </a:xfrm>
        </p:spPr>
        <p:txBody>
          <a:bodyPr/>
          <a:lstStyle/>
          <a:p>
            <a:r>
              <a:rPr lang="en-US" sz="2800" dirty="0" smtClean="0"/>
              <a:t>Live attempt at Grade School addition using the HP-15C calculator</a:t>
            </a:r>
          </a:p>
          <a:p>
            <a:pPr lvl="1"/>
            <a:r>
              <a:rPr lang="en-US" sz="2400" dirty="0" smtClean="0">
                <a:solidFill>
                  <a:srgbClr val="0432FF"/>
                </a:solidFill>
              </a:rPr>
              <a:t>Based on HP-15C, the answer to our question is </a:t>
            </a:r>
            <a:r>
              <a:rPr lang="en-US" sz="2400" dirty="0" smtClean="0"/>
              <a:t>“No!”</a:t>
            </a:r>
          </a:p>
          <a:p>
            <a:pPr lvl="1"/>
            <a:r>
              <a:rPr lang="en-US" sz="2400" dirty="0" smtClean="0"/>
              <a:t>Why</a:t>
            </a:r>
            <a:r>
              <a:rPr lang="en-US" sz="2400" dirty="0"/>
              <a:t>?</a:t>
            </a:r>
          </a:p>
          <a:p>
            <a:pPr lvl="1"/>
            <a:r>
              <a:rPr lang="en-US" sz="2400" dirty="0"/>
              <a:t>Answer:  </a:t>
            </a:r>
            <a:r>
              <a:rPr lang="en-US" sz="2400" dirty="0" smtClean="0">
                <a:solidFill>
                  <a:srgbClr val="0432FF"/>
                </a:solidFill>
              </a:rPr>
              <a:t>A finite </a:t>
            </a:r>
            <a:r>
              <a:rPr lang="en-US" sz="2400" dirty="0">
                <a:solidFill>
                  <a:srgbClr val="0432FF"/>
                </a:solidFill>
              </a:rPr>
              <a:t>amount of hardware cannot represent every element of a set </a:t>
            </a:r>
            <a:r>
              <a:rPr lang="en-US" sz="2400" dirty="0" smtClean="0">
                <a:solidFill>
                  <a:srgbClr val="0432FF"/>
                </a:solidFill>
              </a:rPr>
              <a:t>that has infinite cardinality</a:t>
            </a:r>
            <a:br>
              <a:rPr lang="en-US" sz="2400" dirty="0" smtClean="0">
                <a:solidFill>
                  <a:srgbClr val="0432FF"/>
                </a:solidFill>
              </a:rPr>
            </a:br>
            <a:endParaRPr lang="en-US" sz="2400" dirty="0" smtClean="0">
              <a:solidFill>
                <a:srgbClr val="0432FF"/>
              </a:solidFill>
            </a:endParaRPr>
          </a:p>
          <a:p>
            <a:r>
              <a:rPr lang="en-US" sz="2800" dirty="0" smtClean="0">
                <a:solidFill>
                  <a:srgbClr val="009051"/>
                </a:solidFill>
              </a:rPr>
              <a:t>Important Fact: </a:t>
            </a:r>
            <a:r>
              <a:rPr lang="en-US" sz="2800" dirty="0" smtClean="0"/>
              <a:t> Computers are comprised of a finite amount of hardware. </a:t>
            </a:r>
          </a:p>
          <a:p>
            <a:pPr lvl="1"/>
            <a:r>
              <a:rPr lang="en-US" sz="2000" dirty="0" smtClean="0"/>
              <a:t>Because, perhaps most fundamentally, the Universe is estimated to contain fewer than 10</a:t>
            </a:r>
            <a:r>
              <a:rPr lang="en-US" sz="2000" baseline="30000" dirty="0" smtClean="0"/>
              <a:t>80</a:t>
            </a:r>
            <a:r>
              <a:rPr lang="en-US" sz="2000" dirty="0" smtClean="0"/>
              <a:t> protons and electrons</a:t>
            </a:r>
          </a:p>
          <a:p>
            <a:pPr lvl="1"/>
            <a:r>
              <a:rPr lang="mr-IN" sz="2000" dirty="0"/>
              <a:t>¯\_(</a:t>
            </a:r>
            <a:r>
              <a:rPr lang="mr-IN" sz="2000" dirty="0" err="1"/>
              <a:t>ツ</a:t>
            </a:r>
            <a:r>
              <a:rPr lang="mr-IN" sz="2000" dirty="0" smtClean="0"/>
              <a:t>)_/¯</a:t>
            </a:r>
            <a:r>
              <a:rPr lang="en-US" sz="2000" dirty="0" smtClean="0"/>
              <a:t>  We are going to have to work around hardware limitations</a:t>
            </a:r>
            <a:endParaRPr lang="en-US" sz="2000"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44</a:t>
            </a:fld>
            <a:endParaRPr lang="en-US"/>
          </a:p>
        </p:txBody>
      </p:sp>
    </p:spTree>
    <p:extLst>
      <p:ext uri="{BB962C8B-B14F-4D97-AF65-F5344CB8AC3E}">
        <p14:creationId xmlns:p14="http://schemas.microsoft.com/office/powerpoint/2010/main" val="80562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algebra should we choose?</a:t>
            </a:r>
            <a:endParaRPr lang="en-US" dirty="0"/>
          </a:p>
        </p:txBody>
      </p:sp>
      <p:sp>
        <p:nvSpPr>
          <p:cNvPr id="3" name="Content Placeholder 2"/>
          <p:cNvSpPr>
            <a:spLocks noGrp="1"/>
          </p:cNvSpPr>
          <p:nvPr>
            <p:ph idx="1"/>
          </p:nvPr>
        </p:nvSpPr>
        <p:spPr/>
        <p:txBody>
          <a:bodyPr/>
          <a:lstStyle/>
          <a:p>
            <a:r>
              <a:rPr lang="en-US" dirty="0"/>
              <a:t>C</a:t>
            </a:r>
            <a:r>
              <a:rPr lang="en-US" dirty="0" smtClean="0"/>
              <a:t>omputers today, generally, are binary devices, 2-symbol </a:t>
            </a:r>
            <a:r>
              <a:rPr lang="en-US" dirty="0"/>
              <a:t>computational </a:t>
            </a:r>
            <a:r>
              <a:rPr lang="en-US" dirty="0" smtClean="0"/>
              <a:t>machines</a:t>
            </a:r>
            <a:endParaRPr lang="en-US" dirty="0"/>
          </a:p>
          <a:p>
            <a:r>
              <a:rPr lang="en-US" dirty="0">
                <a:solidFill>
                  <a:srgbClr val="0070C0"/>
                </a:solidFill>
              </a:rPr>
              <a:t>We need an </a:t>
            </a:r>
            <a:r>
              <a:rPr lang="en-US" dirty="0" smtClean="0">
                <a:solidFill>
                  <a:srgbClr val="0070C0"/>
                </a:solidFill>
              </a:rPr>
              <a:t>algebra that is</a:t>
            </a:r>
          </a:p>
          <a:p>
            <a:pPr lvl="1"/>
            <a:r>
              <a:rPr lang="en-US" dirty="0" smtClean="0">
                <a:solidFill>
                  <a:srgbClr val="0070C0"/>
                </a:solidFill>
              </a:rPr>
              <a:t>on </a:t>
            </a:r>
            <a:r>
              <a:rPr lang="en-US" dirty="0">
                <a:solidFill>
                  <a:srgbClr val="0070C0"/>
                </a:solidFill>
              </a:rPr>
              <a:t>a set with two </a:t>
            </a:r>
            <a:r>
              <a:rPr lang="en-US" dirty="0" smtClean="0">
                <a:solidFill>
                  <a:srgbClr val="0070C0"/>
                </a:solidFill>
              </a:rPr>
              <a:t>elements, and with</a:t>
            </a:r>
          </a:p>
          <a:p>
            <a:pPr lvl="1"/>
            <a:r>
              <a:rPr lang="en-US" dirty="0" smtClean="0">
                <a:solidFill>
                  <a:srgbClr val="0070C0"/>
                </a:solidFill>
              </a:rPr>
              <a:t>operations that can</a:t>
            </a:r>
          </a:p>
          <a:p>
            <a:pPr lvl="2"/>
            <a:r>
              <a:rPr lang="en-US" dirty="0">
                <a:solidFill>
                  <a:srgbClr val="0070C0"/>
                </a:solidFill>
              </a:rPr>
              <a:t>b</a:t>
            </a:r>
            <a:r>
              <a:rPr lang="en-US" dirty="0" smtClean="0">
                <a:solidFill>
                  <a:srgbClr val="0070C0"/>
                </a:solidFill>
              </a:rPr>
              <a:t>e readily implemented by electronic circuits, and</a:t>
            </a:r>
          </a:p>
          <a:p>
            <a:pPr lvl="2"/>
            <a:r>
              <a:rPr lang="en-US" dirty="0" smtClean="0">
                <a:solidFill>
                  <a:srgbClr val="0070C0"/>
                </a:solidFill>
              </a:rPr>
              <a:t>that can be composed in ways that allow</a:t>
            </a:r>
          </a:p>
          <a:p>
            <a:pPr lvl="2"/>
            <a:r>
              <a:rPr lang="en-US" dirty="0" smtClean="0">
                <a:solidFill>
                  <a:srgbClr val="0070C0"/>
                </a:solidFill>
              </a:rPr>
              <a:t>us to write useful and efficient programs</a:t>
            </a:r>
            <a:endParaRPr lang="en-US" dirty="0">
              <a:solidFill>
                <a:srgbClr val="0070C0"/>
              </a:solidFill>
            </a:endParaRPr>
          </a:p>
          <a:p>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45</a:t>
            </a:fld>
            <a:endParaRPr lang="en-US"/>
          </a:p>
        </p:txBody>
      </p:sp>
    </p:spTree>
    <p:extLst>
      <p:ext uri="{BB962C8B-B14F-4D97-AF65-F5344CB8AC3E}">
        <p14:creationId xmlns:p14="http://schemas.microsoft.com/office/powerpoint/2010/main" val="33022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Boolean algebra, an algebra to describe computers</a:t>
            </a:r>
            <a:endParaRPr lang="en-US" sz="2800" dirty="0"/>
          </a:p>
        </p:txBody>
      </p:sp>
      <p:sp>
        <p:nvSpPr>
          <p:cNvPr id="3" name="Content Placeholder 2"/>
          <p:cNvSpPr>
            <a:spLocks noGrp="1"/>
          </p:cNvSpPr>
          <p:nvPr>
            <p:ph idx="1"/>
          </p:nvPr>
        </p:nvSpPr>
        <p:spPr>
          <a:xfrm>
            <a:off x="486830" y="1171186"/>
            <a:ext cx="8247965" cy="5125442"/>
          </a:xfrm>
        </p:spPr>
        <p:txBody>
          <a:bodyPr>
            <a:normAutofit fontScale="85000" lnSpcReduction="20000"/>
          </a:bodyPr>
          <a:lstStyle/>
          <a:p>
            <a:r>
              <a:rPr lang="en-US" dirty="0" smtClean="0">
                <a:solidFill>
                  <a:srgbClr val="008000"/>
                </a:solidFill>
              </a:rPr>
              <a:t>George Boole, </a:t>
            </a:r>
            <a:r>
              <a:rPr lang="en-US" dirty="0" smtClean="0"/>
              <a:t>mathematician develops a 2-symbol, three operation algebra in 1847</a:t>
            </a:r>
          </a:p>
          <a:p>
            <a:r>
              <a:rPr lang="en-US" dirty="0" smtClean="0">
                <a:solidFill>
                  <a:srgbClr val="008000"/>
                </a:solidFill>
              </a:rPr>
              <a:t>A Boolean algebra is</a:t>
            </a:r>
            <a:r>
              <a:rPr lang="en-US" dirty="0" smtClean="0"/>
              <a:t> a set {0,1} on which are defined two binary operations + and ⦁ and one unary operation ’ such that the following properties hold for all x, y, z ∈ {0,1}</a:t>
            </a:r>
          </a:p>
          <a:p>
            <a:pPr lvl="1"/>
            <a:r>
              <a:rPr lang="en-US" dirty="0" smtClean="0"/>
              <a:t>Commutative property for + and ⦁</a:t>
            </a:r>
            <a:r>
              <a:rPr lang="en-US" dirty="0"/>
              <a:t/>
            </a:r>
            <a:br>
              <a:rPr lang="en-US" dirty="0"/>
            </a:br>
            <a:r>
              <a:rPr lang="en-US" dirty="0" smtClean="0"/>
              <a:t>	</a:t>
            </a:r>
            <a:r>
              <a:rPr lang="en-US" dirty="0" err="1" smtClean="0"/>
              <a:t>x+</a:t>
            </a:r>
            <a:r>
              <a:rPr lang="en-US" dirty="0" err="1"/>
              <a:t>y</a:t>
            </a:r>
            <a:r>
              <a:rPr lang="en-US" dirty="0" smtClean="0"/>
              <a:t> = </a:t>
            </a:r>
            <a:r>
              <a:rPr lang="en-US" dirty="0" err="1" smtClean="0"/>
              <a:t>y+</a:t>
            </a:r>
            <a:r>
              <a:rPr lang="en-US" dirty="0" err="1"/>
              <a:t>x</a:t>
            </a:r>
            <a:r>
              <a:rPr lang="en-US" dirty="0" smtClean="0"/>
              <a:t>  and  </a:t>
            </a:r>
            <a:r>
              <a:rPr lang="en-US" dirty="0" err="1" smtClean="0"/>
              <a:t>x⦁</a:t>
            </a:r>
            <a:r>
              <a:rPr lang="en-US" dirty="0" err="1"/>
              <a:t>y</a:t>
            </a:r>
            <a:r>
              <a:rPr lang="en-US" dirty="0" smtClean="0"/>
              <a:t> = </a:t>
            </a:r>
            <a:r>
              <a:rPr lang="en-US" dirty="0" err="1" smtClean="0"/>
              <a:t>y⦁</a:t>
            </a:r>
            <a:r>
              <a:rPr lang="en-US" dirty="0" err="1"/>
              <a:t>x</a:t>
            </a:r>
            <a:endParaRPr lang="en-US" dirty="0" smtClean="0"/>
          </a:p>
          <a:p>
            <a:pPr lvl="1"/>
            <a:r>
              <a:rPr lang="en-US" dirty="0" smtClean="0"/>
              <a:t>Associative property for </a:t>
            </a:r>
            <a:r>
              <a:rPr lang="en-US" dirty="0"/>
              <a:t>+ and </a:t>
            </a:r>
            <a:r>
              <a:rPr lang="en-US" dirty="0" smtClean="0"/>
              <a:t>⦁</a:t>
            </a:r>
            <a:br>
              <a:rPr lang="en-US" dirty="0" smtClean="0"/>
            </a:br>
            <a:r>
              <a:rPr lang="en-US" dirty="0" smtClean="0"/>
              <a:t>	x+(</a:t>
            </a:r>
            <a:r>
              <a:rPr lang="en-US" dirty="0" err="1" smtClean="0"/>
              <a:t>y+z</a:t>
            </a:r>
            <a:r>
              <a:rPr lang="en-US" dirty="0" smtClean="0"/>
              <a:t>) = (</a:t>
            </a:r>
            <a:r>
              <a:rPr lang="en-US" dirty="0" err="1" smtClean="0"/>
              <a:t>x+y</a:t>
            </a:r>
            <a:r>
              <a:rPr lang="en-US" dirty="0"/>
              <a:t>)+z  and </a:t>
            </a:r>
            <a:r>
              <a:rPr lang="en-US" dirty="0" smtClean="0"/>
              <a:t> x⦁(</a:t>
            </a:r>
            <a:r>
              <a:rPr lang="en-US" dirty="0" err="1" smtClean="0"/>
              <a:t>y⦁z</a:t>
            </a:r>
            <a:r>
              <a:rPr lang="en-US" dirty="0" smtClean="0"/>
              <a:t>) = (</a:t>
            </a:r>
            <a:r>
              <a:rPr lang="en-US" dirty="0" err="1" smtClean="0"/>
              <a:t>x⦁y</a:t>
            </a:r>
            <a:r>
              <a:rPr lang="en-US" dirty="0" smtClean="0"/>
              <a:t>)⦁z</a:t>
            </a:r>
          </a:p>
          <a:p>
            <a:pPr lvl="1"/>
            <a:r>
              <a:rPr lang="en-US" dirty="0" smtClean="0"/>
              <a:t>Distributive properties for </a:t>
            </a:r>
            <a:r>
              <a:rPr lang="en-US" dirty="0"/>
              <a:t>⦁ over </a:t>
            </a:r>
            <a:r>
              <a:rPr lang="en-US" dirty="0" smtClean="0"/>
              <a:t>+  and  + over ⦁ </a:t>
            </a:r>
            <a:r>
              <a:rPr lang="en-US" dirty="0"/>
              <a:t/>
            </a:r>
            <a:br>
              <a:rPr lang="en-US" dirty="0"/>
            </a:br>
            <a:r>
              <a:rPr lang="en-US" dirty="0"/>
              <a:t>	x⦁(</a:t>
            </a:r>
            <a:r>
              <a:rPr lang="en-US" dirty="0" err="1"/>
              <a:t>y+z</a:t>
            </a:r>
            <a:r>
              <a:rPr lang="en-US" dirty="0"/>
              <a:t>) = (</a:t>
            </a:r>
            <a:r>
              <a:rPr lang="en-US" dirty="0" err="1"/>
              <a:t>x⦁y</a:t>
            </a:r>
            <a:r>
              <a:rPr lang="en-US" dirty="0"/>
              <a:t>)+(</a:t>
            </a:r>
            <a:r>
              <a:rPr lang="en-US" dirty="0" err="1"/>
              <a:t>x⦁z</a:t>
            </a:r>
            <a:r>
              <a:rPr lang="en-US" dirty="0" smtClean="0"/>
              <a:t>)  and </a:t>
            </a:r>
            <a:r>
              <a:rPr lang="en-US" dirty="0" smtClean="0">
                <a:solidFill>
                  <a:srgbClr val="0000FF"/>
                </a:solidFill>
              </a:rPr>
              <a:t> </a:t>
            </a:r>
            <a:r>
              <a:rPr lang="en-US" dirty="0" smtClean="0"/>
              <a:t>x</a:t>
            </a:r>
            <a:r>
              <a:rPr lang="en-US" dirty="0"/>
              <a:t>+(</a:t>
            </a:r>
            <a:r>
              <a:rPr lang="en-US" dirty="0" err="1"/>
              <a:t>y</a:t>
            </a:r>
            <a:r>
              <a:rPr lang="en-US" dirty="0" err="1" smtClean="0"/>
              <a:t>⦁z</a:t>
            </a:r>
            <a:r>
              <a:rPr lang="en-US" dirty="0" smtClean="0"/>
              <a:t>) = (</a:t>
            </a:r>
            <a:r>
              <a:rPr lang="en-US" dirty="0" err="1" smtClean="0"/>
              <a:t>x+y</a:t>
            </a:r>
            <a:r>
              <a:rPr lang="en-US" dirty="0" smtClean="0"/>
              <a:t>)⦁(</a:t>
            </a:r>
            <a:r>
              <a:rPr lang="en-US" dirty="0" err="1" smtClean="0"/>
              <a:t>x+z</a:t>
            </a:r>
            <a:r>
              <a:rPr lang="en-US" dirty="0" smtClean="0"/>
              <a:t>)</a:t>
            </a:r>
          </a:p>
          <a:p>
            <a:pPr lvl="1"/>
            <a:r>
              <a:rPr lang="en-US" dirty="0" smtClean="0"/>
              <a:t>Identity properties   x+0 = x  and  x⦁1 = x</a:t>
            </a:r>
          </a:p>
          <a:p>
            <a:pPr lvl="1"/>
            <a:r>
              <a:rPr lang="en-US" dirty="0" smtClean="0"/>
              <a:t>Complementation   </a:t>
            </a:r>
            <a:r>
              <a:rPr lang="en-US" dirty="0" err="1" smtClean="0"/>
              <a:t>x+x</a:t>
            </a:r>
            <a:r>
              <a:rPr lang="en-US" dirty="0" smtClean="0"/>
              <a:t>’ = 1  and  </a:t>
            </a:r>
            <a:r>
              <a:rPr lang="en-US" dirty="0" err="1" smtClean="0"/>
              <a:t>x⦁x</a:t>
            </a:r>
            <a:r>
              <a:rPr lang="en-US" dirty="0" smtClean="0"/>
              <a:t>’ = 0</a:t>
            </a:r>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46</a:t>
            </a:fld>
            <a:endParaRPr lang="en-US"/>
          </a:p>
        </p:txBody>
      </p:sp>
    </p:spTree>
    <p:extLst>
      <p:ext uri="{BB962C8B-B14F-4D97-AF65-F5344CB8AC3E}">
        <p14:creationId xmlns:p14="http://schemas.microsoft.com/office/powerpoint/2010/main" val="7941990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Boolean algebra, an algebra to describe computers</a:t>
            </a:r>
          </a:p>
        </p:txBody>
      </p:sp>
      <p:sp>
        <p:nvSpPr>
          <p:cNvPr id="3" name="Content Placeholder 2"/>
          <p:cNvSpPr>
            <a:spLocks noGrp="1"/>
          </p:cNvSpPr>
          <p:nvPr>
            <p:ph idx="1"/>
          </p:nvPr>
        </p:nvSpPr>
        <p:spPr>
          <a:xfrm>
            <a:off x="486830" y="1171186"/>
            <a:ext cx="8247965" cy="5334068"/>
          </a:xfrm>
        </p:spPr>
        <p:txBody>
          <a:bodyPr>
            <a:normAutofit fontScale="85000" lnSpcReduction="20000"/>
          </a:bodyPr>
          <a:lstStyle/>
          <a:p>
            <a:r>
              <a:rPr lang="en-US" dirty="0">
                <a:solidFill>
                  <a:srgbClr val="008000"/>
                </a:solidFill>
              </a:rPr>
              <a:t>George Boole, </a:t>
            </a:r>
            <a:r>
              <a:rPr lang="en-US" dirty="0"/>
              <a:t>mathematician develops a 2-symbol, three operation algebra in 1847</a:t>
            </a:r>
          </a:p>
          <a:p>
            <a:r>
              <a:rPr lang="en-US" dirty="0" smtClean="0">
                <a:solidFill>
                  <a:srgbClr val="008000"/>
                </a:solidFill>
              </a:rPr>
              <a:t>A Boolean algebra is</a:t>
            </a:r>
            <a:r>
              <a:rPr lang="en-US" dirty="0" smtClean="0"/>
              <a:t> a set {0,1} on which are defined two binary operations + and ⦁ and one unary operation ’ such that the following properties hold for all x, y, z ∈ {0,1}</a:t>
            </a:r>
          </a:p>
          <a:p>
            <a:pPr lvl="1"/>
            <a:r>
              <a:rPr lang="en-US" dirty="0" smtClean="0"/>
              <a:t>Commutative property for + and ⦁</a:t>
            </a:r>
            <a:r>
              <a:rPr lang="en-US" dirty="0"/>
              <a:t/>
            </a:r>
            <a:br>
              <a:rPr lang="en-US" dirty="0"/>
            </a:br>
            <a:r>
              <a:rPr lang="en-US" dirty="0" smtClean="0"/>
              <a:t>	</a:t>
            </a:r>
            <a:r>
              <a:rPr lang="en-US" dirty="0" err="1" smtClean="0"/>
              <a:t>x+</a:t>
            </a:r>
            <a:r>
              <a:rPr lang="en-US" dirty="0" err="1"/>
              <a:t>y</a:t>
            </a:r>
            <a:r>
              <a:rPr lang="en-US" dirty="0" smtClean="0"/>
              <a:t> = </a:t>
            </a:r>
            <a:r>
              <a:rPr lang="en-US" dirty="0" err="1" smtClean="0"/>
              <a:t>y+</a:t>
            </a:r>
            <a:r>
              <a:rPr lang="en-US" dirty="0" err="1"/>
              <a:t>x</a:t>
            </a:r>
            <a:r>
              <a:rPr lang="en-US" dirty="0" smtClean="0"/>
              <a:t>  and  </a:t>
            </a:r>
            <a:r>
              <a:rPr lang="en-US" dirty="0" err="1" smtClean="0"/>
              <a:t>x⦁</a:t>
            </a:r>
            <a:r>
              <a:rPr lang="en-US" dirty="0" err="1"/>
              <a:t>y</a:t>
            </a:r>
            <a:r>
              <a:rPr lang="en-US" dirty="0" smtClean="0"/>
              <a:t> = </a:t>
            </a:r>
            <a:r>
              <a:rPr lang="en-US" dirty="0" err="1" smtClean="0"/>
              <a:t>y⦁</a:t>
            </a:r>
            <a:r>
              <a:rPr lang="en-US" dirty="0" err="1"/>
              <a:t>x</a:t>
            </a:r>
            <a:endParaRPr lang="en-US" dirty="0" smtClean="0"/>
          </a:p>
          <a:p>
            <a:pPr lvl="1"/>
            <a:r>
              <a:rPr lang="en-US" dirty="0" smtClean="0"/>
              <a:t>Associative property for </a:t>
            </a:r>
            <a:r>
              <a:rPr lang="en-US" dirty="0"/>
              <a:t>+ and </a:t>
            </a:r>
            <a:r>
              <a:rPr lang="en-US" dirty="0" smtClean="0"/>
              <a:t>⦁</a:t>
            </a:r>
            <a:br>
              <a:rPr lang="en-US" dirty="0" smtClean="0"/>
            </a:br>
            <a:r>
              <a:rPr lang="en-US" dirty="0" smtClean="0"/>
              <a:t>	x+(</a:t>
            </a:r>
            <a:r>
              <a:rPr lang="en-US" dirty="0" err="1" smtClean="0"/>
              <a:t>y+z</a:t>
            </a:r>
            <a:r>
              <a:rPr lang="en-US" dirty="0" smtClean="0"/>
              <a:t>) = (</a:t>
            </a:r>
            <a:r>
              <a:rPr lang="en-US" dirty="0" err="1" smtClean="0"/>
              <a:t>x+y</a:t>
            </a:r>
            <a:r>
              <a:rPr lang="en-US" dirty="0"/>
              <a:t>)+z  and </a:t>
            </a:r>
            <a:r>
              <a:rPr lang="en-US" dirty="0" smtClean="0"/>
              <a:t> x⦁(</a:t>
            </a:r>
            <a:r>
              <a:rPr lang="en-US" dirty="0" err="1" smtClean="0"/>
              <a:t>y⦁z</a:t>
            </a:r>
            <a:r>
              <a:rPr lang="en-US" dirty="0" smtClean="0"/>
              <a:t>) = (</a:t>
            </a:r>
            <a:r>
              <a:rPr lang="en-US" dirty="0" err="1" smtClean="0"/>
              <a:t>x⦁y</a:t>
            </a:r>
            <a:r>
              <a:rPr lang="en-US" dirty="0" smtClean="0"/>
              <a:t>)⦁z</a:t>
            </a:r>
          </a:p>
          <a:p>
            <a:pPr lvl="1"/>
            <a:r>
              <a:rPr lang="en-US" dirty="0" smtClean="0"/>
              <a:t>Distributive properties for </a:t>
            </a:r>
            <a:r>
              <a:rPr lang="en-US" dirty="0"/>
              <a:t>⦁ over </a:t>
            </a:r>
            <a:r>
              <a:rPr lang="en-US" dirty="0" smtClean="0"/>
              <a:t>+  </a:t>
            </a:r>
            <a:r>
              <a:rPr lang="en-US" dirty="0" smtClean="0">
                <a:solidFill>
                  <a:srgbClr val="0000FF"/>
                </a:solidFill>
              </a:rPr>
              <a:t>and  + over ⦁</a:t>
            </a:r>
            <a:r>
              <a:rPr lang="en-US" dirty="0" smtClean="0"/>
              <a:t> </a:t>
            </a:r>
            <a:r>
              <a:rPr lang="en-US" dirty="0"/>
              <a:t/>
            </a:r>
            <a:br>
              <a:rPr lang="en-US" dirty="0"/>
            </a:br>
            <a:r>
              <a:rPr lang="en-US" dirty="0"/>
              <a:t>	x⦁(</a:t>
            </a:r>
            <a:r>
              <a:rPr lang="en-US" dirty="0" err="1"/>
              <a:t>y+z</a:t>
            </a:r>
            <a:r>
              <a:rPr lang="en-US" dirty="0"/>
              <a:t>) = (</a:t>
            </a:r>
            <a:r>
              <a:rPr lang="en-US" dirty="0" err="1"/>
              <a:t>x⦁y</a:t>
            </a:r>
            <a:r>
              <a:rPr lang="en-US" dirty="0"/>
              <a:t>)+(</a:t>
            </a:r>
            <a:r>
              <a:rPr lang="en-US" dirty="0" err="1"/>
              <a:t>x⦁z</a:t>
            </a:r>
            <a:r>
              <a:rPr lang="en-US" dirty="0" smtClean="0"/>
              <a:t>)  </a:t>
            </a:r>
            <a:r>
              <a:rPr lang="en-US" dirty="0" smtClean="0">
                <a:solidFill>
                  <a:srgbClr val="0000FF"/>
                </a:solidFill>
              </a:rPr>
              <a:t>and  x</a:t>
            </a:r>
            <a:r>
              <a:rPr lang="en-US" dirty="0">
                <a:solidFill>
                  <a:srgbClr val="0000FF"/>
                </a:solidFill>
              </a:rPr>
              <a:t>+(</a:t>
            </a:r>
            <a:r>
              <a:rPr lang="en-US" dirty="0" err="1">
                <a:solidFill>
                  <a:srgbClr val="0000FF"/>
                </a:solidFill>
              </a:rPr>
              <a:t>y</a:t>
            </a:r>
            <a:r>
              <a:rPr lang="en-US" dirty="0" err="1" smtClean="0">
                <a:solidFill>
                  <a:srgbClr val="0000FF"/>
                </a:solidFill>
              </a:rPr>
              <a:t>⦁z</a:t>
            </a:r>
            <a:r>
              <a:rPr lang="en-US" dirty="0" smtClean="0">
                <a:solidFill>
                  <a:srgbClr val="0000FF"/>
                </a:solidFill>
              </a:rPr>
              <a:t>) = (</a:t>
            </a:r>
            <a:r>
              <a:rPr lang="en-US" dirty="0" err="1" smtClean="0">
                <a:solidFill>
                  <a:srgbClr val="0000FF"/>
                </a:solidFill>
              </a:rPr>
              <a:t>x+y</a:t>
            </a:r>
            <a:r>
              <a:rPr lang="en-US" dirty="0" smtClean="0">
                <a:solidFill>
                  <a:srgbClr val="0000FF"/>
                </a:solidFill>
              </a:rPr>
              <a:t>)⦁(</a:t>
            </a:r>
            <a:r>
              <a:rPr lang="en-US" dirty="0" err="1" smtClean="0">
                <a:solidFill>
                  <a:srgbClr val="0000FF"/>
                </a:solidFill>
              </a:rPr>
              <a:t>x+z</a:t>
            </a:r>
            <a:r>
              <a:rPr lang="en-US" dirty="0" smtClean="0">
                <a:solidFill>
                  <a:srgbClr val="0000FF"/>
                </a:solidFill>
              </a:rPr>
              <a:t>)</a:t>
            </a:r>
          </a:p>
          <a:p>
            <a:pPr lvl="1"/>
            <a:r>
              <a:rPr lang="en-US" dirty="0" smtClean="0"/>
              <a:t>Identity properties   x+0 = x  and  x⦁1 = x</a:t>
            </a:r>
          </a:p>
          <a:p>
            <a:pPr lvl="1"/>
            <a:r>
              <a:rPr lang="en-US" dirty="0" smtClean="0"/>
              <a:t>Complementation   </a:t>
            </a:r>
            <a:r>
              <a:rPr lang="en-US" dirty="0" err="1" smtClean="0">
                <a:solidFill>
                  <a:srgbClr val="0000FF"/>
                </a:solidFill>
              </a:rPr>
              <a:t>x+x</a:t>
            </a:r>
            <a:r>
              <a:rPr lang="en-US" dirty="0" smtClean="0">
                <a:solidFill>
                  <a:srgbClr val="0000FF"/>
                </a:solidFill>
              </a:rPr>
              <a:t>’ = 1  and  </a:t>
            </a:r>
            <a:r>
              <a:rPr lang="en-US" dirty="0" err="1" smtClean="0">
                <a:solidFill>
                  <a:srgbClr val="0000FF"/>
                </a:solidFill>
              </a:rPr>
              <a:t>x⦁x</a:t>
            </a:r>
            <a:r>
              <a:rPr lang="en-US" dirty="0" smtClean="0">
                <a:solidFill>
                  <a:srgbClr val="0000FF"/>
                </a:solidFill>
              </a:rPr>
              <a:t>’ = 0</a:t>
            </a:r>
            <a:endParaRPr lang="en-US" dirty="0">
              <a:solidFill>
                <a:srgbClr val="0000FF"/>
              </a:solidFill>
            </a:endParaRPr>
          </a:p>
        </p:txBody>
      </p:sp>
      <p:sp>
        <p:nvSpPr>
          <p:cNvPr id="5" name="TextBox 4"/>
          <p:cNvSpPr txBox="1"/>
          <p:nvPr/>
        </p:nvSpPr>
        <p:spPr>
          <a:xfrm>
            <a:off x="1403395" y="5858943"/>
            <a:ext cx="6994298" cy="400110"/>
          </a:xfrm>
          <a:prstGeom prst="rect">
            <a:avLst/>
          </a:prstGeom>
          <a:noFill/>
        </p:spPr>
        <p:txBody>
          <a:bodyPr wrap="none" rtlCol="0">
            <a:spAutoFit/>
          </a:bodyPr>
          <a:lstStyle/>
          <a:p>
            <a:pPr algn="ctr"/>
            <a:r>
              <a:rPr lang="en-US" sz="2000" dirty="0" smtClean="0">
                <a:solidFill>
                  <a:srgbClr val="0000FF"/>
                </a:solidFill>
              </a:rPr>
              <a:t>Blue = differences </a:t>
            </a:r>
            <a:r>
              <a:rPr lang="en-US" sz="2000" i="1" dirty="0" smtClean="0">
                <a:solidFill>
                  <a:srgbClr val="0000FF"/>
                </a:solidFill>
              </a:rPr>
              <a:t>vis-à-vis</a:t>
            </a:r>
            <a:r>
              <a:rPr lang="en-US" sz="2000" dirty="0" smtClean="0">
                <a:solidFill>
                  <a:srgbClr val="0000FF"/>
                </a:solidFill>
              </a:rPr>
              <a:t> grade school algebra on real numbers.</a:t>
            </a:r>
            <a:endParaRPr lang="en-US" sz="2000" dirty="0">
              <a:solidFill>
                <a:srgbClr val="0000FF"/>
              </a:solidFill>
            </a:endParaRP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6" name="Slide Number Placeholder 5"/>
          <p:cNvSpPr>
            <a:spLocks noGrp="1"/>
          </p:cNvSpPr>
          <p:nvPr>
            <p:ph type="sldNum" sz="quarter" idx="12"/>
          </p:nvPr>
        </p:nvSpPr>
        <p:spPr/>
        <p:txBody>
          <a:bodyPr/>
          <a:lstStyle/>
          <a:p>
            <a:fld id="{F616CA18-62AE-B34C-A151-070DF961BCFA}" type="slidenum">
              <a:rPr lang="en-US" smtClean="0"/>
              <a:pPr/>
              <a:t>47</a:t>
            </a:fld>
            <a:endParaRPr lang="en-US"/>
          </a:p>
        </p:txBody>
      </p:sp>
    </p:spTree>
    <p:extLst>
      <p:ext uri="{BB962C8B-B14F-4D97-AF65-F5344CB8AC3E}">
        <p14:creationId xmlns:p14="http://schemas.microsoft.com/office/powerpoint/2010/main" val="14929874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Statements and Boolean Logic</a:t>
            </a:r>
            <a:endParaRPr lang="en-US" dirty="0"/>
          </a:p>
        </p:txBody>
      </p:sp>
      <p:sp>
        <p:nvSpPr>
          <p:cNvPr id="3" name="Content Placeholder 2"/>
          <p:cNvSpPr>
            <a:spLocks noGrp="1"/>
          </p:cNvSpPr>
          <p:nvPr>
            <p:ph idx="1"/>
          </p:nvPr>
        </p:nvSpPr>
        <p:spPr/>
        <p:txBody>
          <a:bodyPr/>
          <a:lstStyle/>
          <a:p>
            <a:r>
              <a:rPr lang="en-US" dirty="0"/>
              <a:t>D</a:t>
            </a:r>
            <a:r>
              <a:rPr lang="en-US" dirty="0" smtClean="0"/>
              <a:t>enote statement truth values using 2 symbols, typically {T,F} or {0,1}</a:t>
            </a:r>
          </a:p>
          <a:p>
            <a:r>
              <a:rPr lang="en-US" dirty="0" smtClean="0"/>
              <a:t>Example statements</a:t>
            </a:r>
          </a:p>
          <a:p>
            <a:pPr lvl="1"/>
            <a:r>
              <a:rPr lang="en-US" dirty="0" smtClean="0"/>
              <a:t>Statement A:  “10 &lt; 7”</a:t>
            </a:r>
          </a:p>
          <a:p>
            <a:pPr lvl="1"/>
            <a:r>
              <a:rPr lang="en-US" dirty="0" smtClean="0"/>
              <a:t>Statement B: “Today is Friday”</a:t>
            </a:r>
          </a:p>
          <a:p>
            <a:pPr lvl="1"/>
            <a:endParaRPr lang="en-US" dirty="0" smtClean="0"/>
          </a:p>
          <a:p>
            <a:pPr lvl="1"/>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48</a:t>
            </a:fld>
            <a:endParaRPr lang="en-US"/>
          </a:p>
        </p:txBody>
      </p:sp>
    </p:spTree>
    <p:extLst>
      <p:ext uri="{BB962C8B-B14F-4D97-AF65-F5344CB8AC3E}">
        <p14:creationId xmlns:p14="http://schemas.microsoft.com/office/powerpoint/2010/main" val="20452040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Unary operation NOT (negation)</a:t>
            </a:r>
            <a:endParaRPr lang="en-US" dirty="0"/>
          </a:p>
        </p:txBody>
      </p:sp>
      <p:sp>
        <p:nvSpPr>
          <p:cNvPr id="3" name="Content Placeholder 2"/>
          <p:cNvSpPr>
            <a:spLocks noGrp="1"/>
          </p:cNvSpPr>
          <p:nvPr>
            <p:ph idx="1"/>
          </p:nvPr>
        </p:nvSpPr>
        <p:spPr/>
        <p:txBody>
          <a:bodyPr/>
          <a:lstStyle/>
          <a:p>
            <a:r>
              <a:rPr lang="en-US" dirty="0" smtClean="0"/>
              <a:t>NOT function inverts the truth value of a statement (called negation in mathematics)</a:t>
            </a:r>
          </a:p>
          <a:p>
            <a:pPr lvl="1"/>
            <a:r>
              <a:rPr lang="en-US" i="1" dirty="0" smtClean="0"/>
              <a:t>NOT </a:t>
            </a:r>
            <a:r>
              <a:rPr lang="en-US" dirty="0" smtClean="0"/>
              <a:t>A is written A’ or ¬A or A</a:t>
            </a:r>
          </a:p>
          <a:p>
            <a:pPr lvl="1"/>
            <a:r>
              <a:rPr lang="en-US" dirty="0" smtClean="0"/>
              <a:t>Definition of NOT A in the form of a truth table, one using F and T, one using 0 and 1</a:t>
            </a:r>
          </a:p>
          <a:p>
            <a:pPr lvl="1"/>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23923322"/>
              </p:ext>
            </p:extLst>
          </p:nvPr>
        </p:nvGraphicFramePr>
        <p:xfrm>
          <a:off x="1231900" y="4138622"/>
          <a:ext cx="3022600" cy="1554480"/>
        </p:xfrm>
        <a:graphic>
          <a:graphicData uri="http://schemas.openxmlformats.org/drawingml/2006/table">
            <a:tbl>
              <a:tblPr firstRow="1" bandRow="1">
                <a:tableStyleId>{5C22544A-7EE6-4342-B048-85BDC9FD1C3A}</a:tableStyleId>
              </a:tblPr>
              <a:tblGrid>
                <a:gridCol w="1511300"/>
                <a:gridCol w="1511300"/>
              </a:tblGrid>
              <a:tr h="370840">
                <a:tc>
                  <a:txBody>
                    <a:bodyPr/>
                    <a:lstStyle/>
                    <a:p>
                      <a:pPr algn="ctr"/>
                      <a:r>
                        <a:rPr lang="en-US" sz="2800" dirty="0" smtClean="0"/>
                        <a:t>A</a:t>
                      </a:r>
                      <a:endParaRPr lang="en-US" sz="2800" dirty="0"/>
                    </a:p>
                  </a:txBody>
                  <a:tcPr/>
                </a:tc>
                <a:tc>
                  <a:txBody>
                    <a:bodyPr/>
                    <a:lstStyle/>
                    <a:p>
                      <a:pPr algn="ctr"/>
                      <a:r>
                        <a:rPr lang="en-US" sz="2800" dirty="0" smtClean="0"/>
                        <a:t>A’</a:t>
                      </a:r>
                      <a:endParaRPr lang="en-US" sz="2800" dirty="0"/>
                    </a:p>
                  </a:txBody>
                  <a:tcPr/>
                </a:tc>
              </a:tr>
              <a:tr h="370840">
                <a:tc>
                  <a:txBody>
                    <a:bodyPr/>
                    <a:lstStyle/>
                    <a:p>
                      <a:pPr algn="ctr"/>
                      <a:r>
                        <a:rPr lang="en-US" sz="2800" dirty="0" smtClean="0"/>
                        <a:t>F</a:t>
                      </a:r>
                      <a:endParaRPr lang="en-US" sz="2800" dirty="0"/>
                    </a:p>
                  </a:txBody>
                  <a:tcPr/>
                </a:tc>
                <a:tc>
                  <a:txBody>
                    <a:bodyPr/>
                    <a:lstStyle/>
                    <a:p>
                      <a:pPr algn="ctr"/>
                      <a:r>
                        <a:rPr lang="en-US" sz="2800" dirty="0" smtClean="0"/>
                        <a:t>T</a:t>
                      </a:r>
                      <a:endParaRPr lang="en-US" sz="2800" dirty="0"/>
                    </a:p>
                  </a:txBody>
                  <a:tcPr/>
                </a:tc>
              </a:tr>
              <a:tr h="370840">
                <a:tc>
                  <a:txBody>
                    <a:bodyPr/>
                    <a:lstStyle/>
                    <a:p>
                      <a:pPr algn="ctr"/>
                      <a:r>
                        <a:rPr lang="en-US" sz="2800" dirty="0" smtClean="0"/>
                        <a:t>T</a:t>
                      </a:r>
                      <a:endParaRPr lang="en-US" sz="2800" dirty="0"/>
                    </a:p>
                  </a:txBody>
                  <a:tcPr/>
                </a:tc>
                <a:tc>
                  <a:txBody>
                    <a:bodyPr/>
                    <a:lstStyle/>
                    <a:p>
                      <a:pPr algn="ctr"/>
                      <a:r>
                        <a:rPr lang="en-US" sz="2800" dirty="0" smtClean="0"/>
                        <a:t>F</a:t>
                      </a:r>
                      <a:endParaRPr lang="en-US" sz="28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28059888"/>
              </p:ext>
            </p:extLst>
          </p:nvPr>
        </p:nvGraphicFramePr>
        <p:xfrm>
          <a:off x="4749800" y="4151322"/>
          <a:ext cx="3022600" cy="1554480"/>
        </p:xfrm>
        <a:graphic>
          <a:graphicData uri="http://schemas.openxmlformats.org/drawingml/2006/table">
            <a:tbl>
              <a:tblPr firstRow="1" bandRow="1">
                <a:tableStyleId>{5C22544A-7EE6-4342-B048-85BDC9FD1C3A}</a:tableStyleId>
              </a:tblPr>
              <a:tblGrid>
                <a:gridCol w="1511300"/>
                <a:gridCol w="1511300"/>
              </a:tblGrid>
              <a:tr h="370840">
                <a:tc>
                  <a:txBody>
                    <a:bodyPr/>
                    <a:lstStyle/>
                    <a:p>
                      <a:pPr algn="ctr"/>
                      <a:r>
                        <a:rPr lang="en-US" sz="2800" dirty="0" smtClean="0"/>
                        <a:t>A</a:t>
                      </a:r>
                      <a:endParaRPr lang="en-US" sz="2800" dirty="0"/>
                    </a:p>
                  </a:txBody>
                  <a:tcPr/>
                </a:tc>
                <a:tc>
                  <a:txBody>
                    <a:bodyPr/>
                    <a:lstStyle/>
                    <a:p>
                      <a:pPr algn="ctr"/>
                      <a:r>
                        <a:rPr lang="en-US" sz="2800" dirty="0" smtClean="0"/>
                        <a:t>A’</a:t>
                      </a:r>
                      <a:endParaRPr lang="en-US" sz="2800" dirty="0"/>
                    </a:p>
                  </a:txBody>
                  <a:tcPr/>
                </a:tc>
              </a:tr>
              <a:tr h="370840">
                <a:tc>
                  <a:txBody>
                    <a:bodyPr/>
                    <a:lstStyle/>
                    <a:p>
                      <a:pPr algn="ctr"/>
                      <a:r>
                        <a:rPr lang="en-US" sz="2800" dirty="0" smtClean="0"/>
                        <a:t>0</a:t>
                      </a:r>
                      <a:endParaRPr lang="en-US" sz="2800" dirty="0"/>
                    </a:p>
                  </a:txBody>
                  <a:tcPr/>
                </a:tc>
                <a:tc>
                  <a:txBody>
                    <a:bodyPr/>
                    <a:lstStyle/>
                    <a:p>
                      <a:pPr algn="ctr"/>
                      <a:r>
                        <a:rPr lang="en-US" sz="2800" dirty="0" smtClean="0"/>
                        <a:t>1</a:t>
                      </a:r>
                      <a:endParaRPr lang="en-US" sz="2800" dirty="0"/>
                    </a:p>
                  </a:txBody>
                  <a:tcPr/>
                </a:tc>
              </a:tr>
              <a:tr h="370840">
                <a:tc>
                  <a:txBody>
                    <a:bodyPr/>
                    <a:lstStyle/>
                    <a:p>
                      <a:pPr algn="ctr"/>
                      <a:r>
                        <a:rPr lang="en-US" sz="2800" dirty="0" smtClean="0"/>
                        <a:t>1</a:t>
                      </a:r>
                      <a:endParaRPr lang="en-US" sz="2800" dirty="0"/>
                    </a:p>
                  </a:txBody>
                  <a:tcPr/>
                </a:tc>
                <a:tc>
                  <a:txBody>
                    <a:bodyPr/>
                    <a:lstStyle/>
                    <a:p>
                      <a:pPr algn="ctr"/>
                      <a:r>
                        <a:rPr lang="en-US" sz="2800" dirty="0" smtClean="0"/>
                        <a:t>0</a:t>
                      </a:r>
                      <a:endParaRPr lang="en-US" sz="2800" dirty="0"/>
                    </a:p>
                  </a:txBody>
                  <a:tcPr/>
                </a:tc>
              </a:tr>
            </a:tbl>
          </a:graphicData>
        </a:graphic>
      </p:graphicFrame>
      <p:sp>
        <p:nvSpPr>
          <p:cNvPr id="6" name="Date Placeholder 5"/>
          <p:cNvSpPr>
            <a:spLocks noGrp="1"/>
          </p:cNvSpPr>
          <p:nvPr>
            <p:ph type="dt" sz="half" idx="10"/>
          </p:nvPr>
        </p:nvSpPr>
        <p:spPr/>
        <p:txBody>
          <a:bodyPr/>
          <a:lstStyle/>
          <a:p>
            <a:r>
              <a:rPr lang="en-US" smtClean="0"/>
              <a:t>© 2018 by George B. Adams III</a:t>
            </a:r>
            <a:endParaRPr lang="en-US"/>
          </a:p>
        </p:txBody>
      </p:sp>
      <p:sp>
        <p:nvSpPr>
          <p:cNvPr id="7" name="Slide Number Placeholder 6"/>
          <p:cNvSpPr>
            <a:spLocks noGrp="1"/>
          </p:cNvSpPr>
          <p:nvPr>
            <p:ph type="sldNum" sz="quarter" idx="12"/>
          </p:nvPr>
        </p:nvSpPr>
        <p:spPr/>
        <p:txBody>
          <a:bodyPr/>
          <a:lstStyle/>
          <a:p>
            <a:fld id="{F616CA18-62AE-B34C-A151-070DF961BCFA}" type="slidenum">
              <a:rPr lang="en-US" smtClean="0"/>
              <a:pPr/>
              <a:t>49</a:t>
            </a:fld>
            <a:endParaRPr lang="en-US"/>
          </a:p>
        </p:txBody>
      </p:sp>
      <p:sp>
        <p:nvSpPr>
          <p:cNvPr id="8" name="TextBox 7"/>
          <p:cNvSpPr txBox="1"/>
          <p:nvPr/>
        </p:nvSpPr>
        <p:spPr>
          <a:xfrm>
            <a:off x="5443542" y="1843085"/>
            <a:ext cx="389850" cy="584775"/>
          </a:xfrm>
          <a:prstGeom prst="rect">
            <a:avLst/>
          </a:prstGeom>
          <a:noFill/>
        </p:spPr>
        <p:txBody>
          <a:bodyPr wrap="none" rtlCol="0">
            <a:spAutoFit/>
          </a:bodyPr>
          <a:lstStyle/>
          <a:p>
            <a:r>
              <a:rPr lang="en-US" sz="3200" dirty="0" smtClean="0"/>
              <a:t>_</a:t>
            </a:r>
            <a:endParaRPr lang="en-US" sz="3200" dirty="0"/>
          </a:p>
        </p:txBody>
      </p:sp>
    </p:spTree>
    <p:extLst>
      <p:ext uri="{BB962C8B-B14F-4D97-AF65-F5344CB8AC3E}">
        <p14:creationId xmlns:p14="http://schemas.microsoft.com/office/powerpoint/2010/main" val="3071979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421227"/>
            <a:ext cx="8229600" cy="4832092"/>
          </a:xfrm>
          <a:prstGeom prst="rect">
            <a:avLst/>
          </a:prstGeom>
          <a:noFill/>
        </p:spPr>
        <p:txBody>
          <a:bodyPr wrap="square" rtlCol="0">
            <a:spAutoFit/>
          </a:bodyPr>
          <a:lstStyle/>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        If we are notified during class of a </a:t>
            </a:r>
            <a:r>
              <a:rPr lang="en-US" sz="2400" dirty="0">
                <a:solidFill>
                  <a:srgbClr val="FF0000"/>
                </a:solidFill>
                <a:latin typeface="Arial" pitchFamily="34" charset="0"/>
                <a:ea typeface="ＭＳ Ｐゴシック" charset="0"/>
                <a:cs typeface="Arial" pitchFamily="34" charset="0"/>
              </a:rPr>
              <a:t>Shelter in Place requirement for a tornado </a:t>
            </a:r>
            <a:r>
              <a:rPr lang="en-US" sz="2400" dirty="0">
                <a:solidFill>
                  <a:srgbClr val="292929"/>
                </a:solidFill>
                <a:latin typeface="Arial" pitchFamily="34" charset="0"/>
                <a:ea typeface="ＭＳ Ｐゴシック" charset="0"/>
                <a:cs typeface="Arial" pitchFamily="34" charset="0"/>
              </a:rPr>
              <a:t>warning, we will suspend class and shelter </a:t>
            </a:r>
            <a:r>
              <a:rPr lang="en-US" sz="2400" dirty="0" smtClean="0">
                <a:solidFill>
                  <a:srgbClr val="292929"/>
                </a:solidFill>
                <a:latin typeface="Arial" pitchFamily="34" charset="0"/>
                <a:ea typeface="ＭＳ Ｐゴシック" charset="0"/>
                <a:cs typeface="Arial" pitchFamily="34" charset="0"/>
              </a:rPr>
              <a:t>downstairs if there is time and in this room.  </a:t>
            </a:r>
            <a:endParaRPr lang="en-US" sz="2400" dirty="0">
              <a:solidFill>
                <a:srgbClr val="292929"/>
              </a:solidFill>
              <a:latin typeface="Arial" pitchFamily="34" charset="0"/>
              <a:ea typeface="ＭＳ Ｐゴシック" charset="0"/>
              <a:cs typeface="Arial" pitchFamily="34" charset="0"/>
            </a:endParaRPr>
          </a:p>
          <a:p>
            <a:pPr defTabSz="914400" eaLnBrk="0" fontAlgn="base" hangingPunct="0">
              <a:spcBef>
                <a:spcPct val="0"/>
              </a:spcBef>
              <a:spcAft>
                <a:spcPct val="0"/>
              </a:spcAft>
            </a:pPr>
            <a:endParaRPr lang="en-US" sz="2400" dirty="0">
              <a:solidFill>
                <a:srgbClr val="292929"/>
              </a:solidFill>
              <a:latin typeface="Arial" pitchFamily="34" charset="0"/>
              <a:ea typeface="ＭＳ Ｐゴシック" charset="0"/>
              <a:cs typeface="Arial" pitchFamily="34" charset="0"/>
            </a:endParaRPr>
          </a:p>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    If we are notified during class of a </a:t>
            </a:r>
            <a:r>
              <a:rPr lang="en-US" sz="2400" dirty="0">
                <a:solidFill>
                  <a:srgbClr val="FF0000"/>
                </a:solidFill>
                <a:latin typeface="Arial" pitchFamily="34" charset="0"/>
                <a:ea typeface="ＭＳ Ｐゴシック" charset="0"/>
                <a:cs typeface="Arial" pitchFamily="34" charset="0"/>
              </a:rPr>
              <a:t>Shelter in Place requirement for a hazardous materials release, or a civil disturbance</a:t>
            </a:r>
            <a:r>
              <a:rPr lang="en-US" sz="2400" dirty="0">
                <a:solidFill>
                  <a:srgbClr val="292929"/>
                </a:solidFill>
                <a:latin typeface="Arial" pitchFamily="34" charset="0"/>
                <a:ea typeface="ＭＳ Ｐゴシック" charset="0"/>
                <a:cs typeface="Arial" pitchFamily="34" charset="0"/>
              </a:rPr>
              <a:t>, including </a:t>
            </a:r>
            <a:r>
              <a:rPr lang="en-US" sz="2400" dirty="0" smtClean="0">
                <a:solidFill>
                  <a:srgbClr val="292929"/>
                </a:solidFill>
                <a:latin typeface="Arial" pitchFamily="34" charset="0"/>
                <a:ea typeface="ＭＳ Ｐゴシック" charset="0"/>
                <a:cs typeface="Arial" pitchFamily="34" charset="0"/>
              </a:rPr>
              <a:t>a </a:t>
            </a:r>
            <a:r>
              <a:rPr lang="en-US" sz="2400" dirty="0">
                <a:solidFill>
                  <a:srgbClr val="292929"/>
                </a:solidFill>
                <a:latin typeface="Arial" pitchFamily="34" charset="0"/>
                <a:ea typeface="ＭＳ Ｐゴシック" charset="0"/>
                <a:cs typeface="Arial" pitchFamily="34" charset="0"/>
              </a:rPr>
              <a:t>use of weapons, we will suspend class and shelter in the classroom, shutting the door and turning off the lights.  </a:t>
            </a:r>
          </a:p>
          <a:p>
            <a:pPr defTabSz="914400" eaLnBrk="0" fontAlgn="base" hangingPunct="0">
              <a:spcBef>
                <a:spcPct val="0"/>
              </a:spcBef>
              <a:spcAft>
                <a:spcPct val="0"/>
              </a:spcAft>
            </a:pPr>
            <a:endParaRPr lang="en-US" sz="2400" dirty="0">
              <a:solidFill>
                <a:srgbClr val="292929"/>
              </a:solidFill>
              <a:latin typeface="Arial" pitchFamily="34" charset="0"/>
              <a:ea typeface="ＭＳ Ｐゴシック" charset="0"/>
              <a:cs typeface="Arial" pitchFamily="34" charset="0"/>
            </a:endParaRPr>
          </a:p>
          <a:p>
            <a:pPr defTabSz="914400" eaLnBrk="0" fontAlgn="base" hangingPunct="0">
              <a:spcBef>
                <a:spcPct val="0"/>
              </a:spcBef>
              <a:spcAft>
                <a:spcPct val="0"/>
              </a:spcAft>
            </a:pPr>
            <a:r>
              <a:rPr lang="en-US" sz="2400" dirty="0">
                <a:solidFill>
                  <a:srgbClr val="292929"/>
                </a:solidFill>
                <a:latin typeface="Arial" pitchFamily="34" charset="0"/>
                <a:ea typeface="ＭＳ Ｐゴシック" charset="0"/>
                <a:cs typeface="Arial" pitchFamily="34" charset="0"/>
              </a:rPr>
              <a:t>Please review the Emergency Preparedness website for additional information.      </a:t>
            </a:r>
            <a:r>
              <a:rPr lang="en-US" sz="2000" u="sng" dirty="0">
                <a:solidFill>
                  <a:srgbClr val="292929"/>
                </a:solidFill>
                <a:latin typeface="Arial" pitchFamily="34" charset="0"/>
                <a:ea typeface="ＭＳ Ｐゴシック" charset="0"/>
                <a:cs typeface="Arial" pitchFamily="34" charset="0"/>
                <a:hlinkClick r:id="rId3"/>
              </a:rPr>
              <a:t>http://www.purdue.edu/ehps/emergency_preparedness/index.html</a:t>
            </a:r>
            <a:endParaRPr lang="en-US" sz="2400" dirty="0">
              <a:solidFill>
                <a:srgbClr val="292929"/>
              </a:solidFill>
              <a:latin typeface="Arial" pitchFamily="34" charset="0"/>
              <a:ea typeface="ＭＳ Ｐゴシック" charset="0"/>
              <a:cs typeface="Arial" pitchFamily="34" charset="0"/>
            </a:endParaRP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01BC6648-A2D1-2B45-B1A1-07A4BC236D8A}" type="slidenum">
              <a:rPr lang="en-US" smtClean="0"/>
              <a:pPr/>
              <a:t>5</a:t>
            </a:fld>
            <a:endParaRPr lang="en-US"/>
          </a:p>
        </p:txBody>
      </p:sp>
      <p:sp>
        <p:nvSpPr>
          <p:cNvPr id="6" name="TextBox 5"/>
          <p:cNvSpPr txBox="1"/>
          <p:nvPr/>
        </p:nvSpPr>
        <p:spPr>
          <a:xfrm>
            <a:off x="700872" y="533400"/>
            <a:ext cx="7742257" cy="584776"/>
          </a:xfrm>
          <a:prstGeom prst="rect">
            <a:avLst/>
          </a:prstGeom>
          <a:noFill/>
        </p:spPr>
        <p:txBody>
          <a:bodyPr wrap="square" rtlCol="0">
            <a:spAutoFit/>
          </a:bodyPr>
          <a:lstStyle/>
          <a:p>
            <a:pPr algn="ctr" defTabSz="914400" eaLnBrk="0" fontAlgn="base" hangingPunct="0">
              <a:spcBef>
                <a:spcPct val="0"/>
              </a:spcBef>
              <a:spcAft>
                <a:spcPct val="0"/>
              </a:spcAft>
            </a:pPr>
            <a:r>
              <a:rPr lang="en-US" sz="3200" dirty="0">
                <a:solidFill>
                  <a:srgbClr val="0070C0"/>
                </a:solidFill>
                <a:latin typeface="Arial" pitchFamily="34" charset="0"/>
                <a:ea typeface="ＭＳ Ｐゴシック" charset="0"/>
                <a:cs typeface="Arial" pitchFamily="34" charset="0"/>
              </a:rPr>
              <a:t>EMERGENCY PREPAREDNESS (part 3)</a:t>
            </a:r>
          </a:p>
        </p:txBody>
      </p:sp>
    </p:spTree>
    <p:extLst>
      <p:ext uri="{BB962C8B-B14F-4D97-AF65-F5344CB8AC3E}">
        <p14:creationId xmlns:p14="http://schemas.microsoft.com/office/powerpoint/2010/main" val="10371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algebra assumes “perfection”</a:t>
            </a:r>
            <a:endParaRPr lang="en-US" dirty="0"/>
          </a:p>
        </p:txBody>
      </p:sp>
      <p:sp>
        <p:nvSpPr>
          <p:cNvPr id="3" name="Content Placeholder 2"/>
          <p:cNvSpPr>
            <a:spLocks noGrp="1"/>
          </p:cNvSpPr>
          <p:nvPr>
            <p:ph idx="1"/>
          </p:nvPr>
        </p:nvSpPr>
        <p:spPr>
          <a:xfrm>
            <a:off x="486830" y="1196586"/>
            <a:ext cx="8504770" cy="5191514"/>
          </a:xfrm>
        </p:spPr>
        <p:txBody>
          <a:bodyPr/>
          <a:lstStyle/>
          <a:p>
            <a:r>
              <a:rPr lang="en-US" sz="2800" dirty="0" smtClean="0"/>
              <a:t>Boolean algebra has </a:t>
            </a:r>
            <a:r>
              <a:rPr lang="en-US" sz="2800" i="1" dirty="0" smtClean="0"/>
              <a:t>exactly</a:t>
            </a:r>
            <a:r>
              <a:rPr lang="en-US" sz="2800" dirty="0" smtClean="0"/>
              <a:t> 2 symbols:  </a:t>
            </a:r>
            <a:r>
              <a:rPr lang="en-US" sz="2800" b="1" dirty="0" smtClean="0"/>
              <a:t>discrete</a:t>
            </a:r>
          </a:p>
          <a:p>
            <a:r>
              <a:rPr lang="en-US" sz="2800" dirty="0" smtClean="0"/>
              <a:t>Computations of interest have many steps, each with Boolean algebraic actions to perform</a:t>
            </a:r>
          </a:p>
          <a:p>
            <a:r>
              <a:rPr lang="en-US" sz="2800" dirty="0" smtClean="0"/>
              <a:t>Each Boolean step produces a result </a:t>
            </a:r>
            <a:r>
              <a:rPr lang="en-US" sz="2800" i="1" dirty="0" smtClean="0"/>
              <a:t>represented exactly </a:t>
            </a:r>
            <a:r>
              <a:rPr lang="en-US" sz="2800" dirty="0" smtClean="0"/>
              <a:t>in {0,1} and can pass result to next step as a </a:t>
            </a:r>
            <a:r>
              <a:rPr lang="en-US" sz="2800" i="1" dirty="0" smtClean="0"/>
              <a:t>perfect</a:t>
            </a:r>
            <a:r>
              <a:rPr lang="en-US" sz="2800" dirty="0" smtClean="0"/>
              <a:t> input</a:t>
            </a:r>
          </a:p>
          <a:p>
            <a:r>
              <a:rPr lang="en-US" sz="2800" dirty="0" smtClean="0"/>
              <a:t>A perfect system, like a perfect vacuum, exists only in the mind</a:t>
            </a:r>
          </a:p>
          <a:p>
            <a:r>
              <a:rPr lang="en-US" sz="2800" dirty="0" smtClean="0"/>
              <a:t>What happens when we try to build a </a:t>
            </a:r>
            <a:r>
              <a:rPr lang="en-US" sz="2800" i="1" dirty="0" smtClean="0"/>
              <a:t>physical machine</a:t>
            </a:r>
            <a:r>
              <a:rPr lang="en-US" sz="2800" dirty="0" smtClean="0"/>
              <a:t> to implement Boolean algebra?</a:t>
            </a:r>
            <a:endParaRPr lang="en-US" sz="2400" dirty="0" smtClean="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50</a:t>
            </a:fld>
            <a:endParaRPr lang="en-US"/>
          </a:p>
        </p:txBody>
      </p:sp>
    </p:spTree>
    <p:extLst>
      <p:ext uri="{BB962C8B-B14F-4D97-AF65-F5344CB8AC3E}">
        <p14:creationId xmlns:p14="http://schemas.microsoft.com/office/powerpoint/2010/main" val="52510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Being </a:t>
            </a:r>
            <a:r>
              <a:rPr lang="en-US" dirty="0" smtClean="0">
                <a:solidFill>
                  <a:srgbClr val="0432FF"/>
                </a:solidFill>
              </a:rPr>
              <a:t>discrete</a:t>
            </a:r>
            <a:r>
              <a:rPr lang="en-US" dirty="0" smtClean="0"/>
              <a:t> in the real world</a:t>
            </a:r>
            <a:endParaRPr lang="en-US" dirty="0"/>
          </a:p>
        </p:txBody>
      </p:sp>
      <p:sp>
        <p:nvSpPr>
          <p:cNvPr id="3" name="Content Placeholder 2"/>
          <p:cNvSpPr>
            <a:spLocks noGrp="1"/>
          </p:cNvSpPr>
          <p:nvPr>
            <p:ph idx="1"/>
          </p:nvPr>
        </p:nvSpPr>
        <p:spPr>
          <a:xfrm>
            <a:off x="486830" y="1171186"/>
            <a:ext cx="8504770" cy="5191514"/>
          </a:xfrm>
        </p:spPr>
        <p:txBody>
          <a:bodyPr/>
          <a:lstStyle/>
          <a:p>
            <a:r>
              <a:rPr lang="en-US" sz="2800" dirty="0" smtClean="0"/>
              <a:t>Circuit reality check</a:t>
            </a:r>
          </a:p>
          <a:p>
            <a:pPr lvl="1"/>
            <a:r>
              <a:rPr lang="en-US" sz="2400" dirty="0" smtClean="0"/>
              <a:t>Due to manufacturing variability, exactly identical electrical components are not feasible</a:t>
            </a:r>
          </a:p>
          <a:p>
            <a:pPr lvl="1"/>
            <a:r>
              <a:rPr lang="en-US" sz="2400" dirty="0" smtClean="0">
                <a:solidFill>
                  <a:srgbClr val="00B050"/>
                </a:solidFill>
              </a:rPr>
              <a:t>Thus, circuit voltage not one of two perfect values</a:t>
            </a:r>
          </a:p>
          <a:p>
            <a:pPr lvl="1"/>
            <a:r>
              <a:rPr lang="en-US" sz="2400" dirty="0" smtClean="0"/>
              <a:t>For multi-step computations we likely want to use the same logic circuit for multiple steps to reduce the cost of hardware</a:t>
            </a:r>
          </a:p>
          <a:p>
            <a:pPr lvl="1"/>
            <a:r>
              <a:rPr lang="en-US" sz="2400" dirty="0" smtClean="0"/>
              <a:t>Thus, circuit input and output (result) voltages will represent both elements of </a:t>
            </a:r>
            <a:r>
              <a:rPr lang="en-US" sz="2400" dirty="0"/>
              <a:t>{0,1} </a:t>
            </a:r>
            <a:r>
              <a:rPr lang="en-US" sz="2400" dirty="0" smtClean="0"/>
              <a:t>over time as successive data is processed</a:t>
            </a:r>
          </a:p>
          <a:p>
            <a:pPr lvl="1"/>
            <a:r>
              <a:rPr lang="en-US" sz="2400" dirty="0" smtClean="0">
                <a:solidFill>
                  <a:srgbClr val="00B050"/>
                </a:solidFill>
              </a:rPr>
              <a:t>A real circuit cannot instantaneously change between two distinct voltages, so other voltages will be present</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51</a:t>
            </a:fld>
            <a:endParaRPr lang="en-US"/>
          </a:p>
        </p:txBody>
      </p:sp>
    </p:spTree>
    <p:extLst>
      <p:ext uri="{BB962C8B-B14F-4D97-AF65-F5344CB8AC3E}">
        <p14:creationId xmlns:p14="http://schemas.microsoft.com/office/powerpoint/2010/main" val="146302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30" y="96839"/>
            <a:ext cx="8243692" cy="745196"/>
          </a:xfrm>
        </p:spPr>
        <p:txBody>
          <a:bodyPr/>
          <a:lstStyle/>
          <a:p>
            <a:r>
              <a:rPr lang="en-US" sz="4400" dirty="0" smtClean="0">
                <a:solidFill>
                  <a:srgbClr val="0432FF"/>
                </a:solidFill>
              </a:rPr>
              <a:t>Digital</a:t>
            </a:r>
            <a:r>
              <a:rPr lang="en-US" sz="4400" dirty="0" smtClean="0"/>
              <a:t>:  approximating perfection</a:t>
            </a:r>
            <a:endParaRPr lang="en-US" sz="4400" dirty="0"/>
          </a:p>
        </p:txBody>
      </p:sp>
      <p:sp>
        <p:nvSpPr>
          <p:cNvPr id="3" name="Content Placeholder 2"/>
          <p:cNvSpPr>
            <a:spLocks noGrp="1"/>
          </p:cNvSpPr>
          <p:nvPr>
            <p:ph idx="1"/>
          </p:nvPr>
        </p:nvSpPr>
        <p:spPr/>
        <p:txBody>
          <a:bodyPr/>
          <a:lstStyle/>
          <a:p>
            <a:r>
              <a:rPr lang="en-US" dirty="0" smtClean="0"/>
              <a:t>Circuit can produce two distinct output voltages, using power supply and ground as two references (say, +5 V and 0 V)</a:t>
            </a:r>
          </a:p>
          <a:p>
            <a:r>
              <a:rPr lang="en-US" dirty="0" smtClean="0">
                <a:solidFill>
                  <a:srgbClr val="009051"/>
                </a:solidFill>
              </a:rPr>
              <a:t>Circuit can be built to process any input voltage falling within a reasonable range of +5 and 0 as if it were the ideal value</a:t>
            </a:r>
          </a:p>
          <a:p>
            <a:r>
              <a:rPr lang="en-US" dirty="0" smtClean="0"/>
              <a:t>Circuit can change output voltage quickly, so intermediate voltage values appear only briefly</a:t>
            </a:r>
          </a:p>
          <a:p>
            <a:r>
              <a:rPr lang="en-US" dirty="0" smtClean="0">
                <a:solidFill>
                  <a:srgbClr val="0432FF"/>
                </a:solidFill>
              </a:rPr>
              <a:t>Circuit behaving as above is called digital</a:t>
            </a:r>
            <a:endParaRPr lang="en-US" dirty="0">
              <a:solidFill>
                <a:srgbClr val="0432FF"/>
              </a:solidFill>
            </a:endParaRP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52</a:t>
            </a:fld>
            <a:endParaRPr lang="en-US"/>
          </a:p>
        </p:txBody>
      </p:sp>
    </p:spTree>
    <p:extLst>
      <p:ext uri="{BB962C8B-B14F-4D97-AF65-F5344CB8AC3E}">
        <p14:creationId xmlns:p14="http://schemas.microsoft.com/office/powerpoint/2010/main" val="40148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160" y="3898900"/>
            <a:ext cx="5898340" cy="2959100"/>
          </a:xfrm>
          <a:prstGeom prst="rect">
            <a:avLst/>
          </a:prstGeom>
        </p:spPr>
      </p:pic>
      <p:sp>
        <p:nvSpPr>
          <p:cNvPr id="2" name="Title 1"/>
          <p:cNvSpPr>
            <a:spLocks noGrp="1"/>
          </p:cNvSpPr>
          <p:nvPr>
            <p:ph type="title"/>
          </p:nvPr>
        </p:nvSpPr>
        <p:spPr/>
        <p:txBody>
          <a:bodyPr>
            <a:noAutofit/>
          </a:bodyPr>
          <a:lstStyle/>
          <a:p>
            <a:r>
              <a:rPr lang="en-US" dirty="0"/>
              <a:t>E</a:t>
            </a:r>
            <a:r>
              <a:rPr lang="en-US" dirty="0" smtClean="0"/>
              <a:t>lectrically controlled On/Off switch</a:t>
            </a:r>
            <a:endParaRPr lang="en-US" dirty="0"/>
          </a:p>
        </p:txBody>
      </p:sp>
      <p:sp>
        <p:nvSpPr>
          <p:cNvPr id="3" name="Date Placeholder 2"/>
          <p:cNvSpPr>
            <a:spLocks noGrp="1"/>
          </p:cNvSpPr>
          <p:nvPr>
            <p:ph type="dt" sz="half" idx="10"/>
          </p:nvPr>
        </p:nvSpPr>
        <p:spPr/>
        <p:txBody>
          <a:bodyPr/>
          <a:lstStyle/>
          <a:p>
            <a:r>
              <a:rPr lang="en-US" smtClean="0"/>
              <a:t>© 2018 by George B. Adams III</a:t>
            </a:r>
            <a:endParaRPr lang="en-US"/>
          </a:p>
        </p:txBody>
      </p:sp>
      <p:sp>
        <p:nvSpPr>
          <p:cNvPr id="12" name="Slide Number Placeholder 11"/>
          <p:cNvSpPr>
            <a:spLocks noGrp="1"/>
          </p:cNvSpPr>
          <p:nvPr>
            <p:ph type="sldNum" sz="quarter" idx="12"/>
          </p:nvPr>
        </p:nvSpPr>
        <p:spPr/>
        <p:txBody>
          <a:bodyPr/>
          <a:lstStyle/>
          <a:p>
            <a:fld id="{F616CA18-62AE-B34C-A151-070DF961BCFA}" type="slidenum">
              <a:rPr lang="en-US" smtClean="0"/>
              <a:pPr/>
              <a:t>53</a:t>
            </a:fld>
            <a:endParaRPr lang="en-US"/>
          </a:p>
        </p:txBody>
      </p:sp>
      <p:sp>
        <p:nvSpPr>
          <p:cNvPr id="13" name="Content Placeholder 12"/>
          <p:cNvSpPr>
            <a:spLocks noGrp="1"/>
          </p:cNvSpPr>
          <p:nvPr>
            <p:ph idx="1"/>
          </p:nvPr>
        </p:nvSpPr>
        <p:spPr>
          <a:xfrm>
            <a:off x="486830" y="1171186"/>
            <a:ext cx="8415870" cy="4924814"/>
          </a:xfrm>
        </p:spPr>
        <p:txBody>
          <a:bodyPr/>
          <a:lstStyle/>
          <a:p>
            <a:r>
              <a:rPr lang="en-US" sz="2800" dirty="0" smtClean="0"/>
              <a:t>Metal-Oxide-Semiconductor Field Effect Transistors (MOSFETs) can act as an ON/OFF switch</a:t>
            </a:r>
          </a:p>
          <a:p>
            <a:r>
              <a:rPr lang="en-US" sz="2800" dirty="0" smtClean="0"/>
              <a:t>Gate voltage turns the path between the Source and Drain ON (low resistance) or OFF (high resistance)</a:t>
            </a:r>
          </a:p>
          <a:p>
            <a:r>
              <a:rPr lang="en-US" sz="2400" dirty="0" smtClean="0"/>
              <a:t>Symbol for MOSFET that			Added “dot” means</a:t>
            </a:r>
            <a:br>
              <a:rPr lang="en-US" sz="2400" dirty="0" smtClean="0"/>
            </a:br>
            <a:r>
              <a:rPr lang="en-US" sz="2400" dirty="0" smtClean="0"/>
              <a:t>turns ON with high Gate			MOSFET turns OFF</a:t>
            </a:r>
            <a:br>
              <a:rPr lang="en-US" sz="2400" dirty="0" smtClean="0"/>
            </a:br>
            <a:r>
              <a:rPr lang="en-US" sz="2400" dirty="0" smtClean="0"/>
              <a:t>voltage </a:t>
            </a:r>
          </a:p>
          <a:p>
            <a:endParaRPr lang="en-US" sz="2800" dirty="0"/>
          </a:p>
        </p:txBody>
      </p:sp>
    </p:spTree>
    <p:extLst>
      <p:ext uri="{BB962C8B-B14F-4D97-AF65-F5344CB8AC3E}">
        <p14:creationId xmlns:p14="http://schemas.microsoft.com/office/powerpoint/2010/main" val="4359922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of digital NOT circuit</a:t>
            </a:r>
            <a:endParaRPr lang="en-US" dirty="0"/>
          </a:p>
        </p:txBody>
      </p:sp>
      <p:pic>
        <p:nvPicPr>
          <p:cNvPr id="4" name="Content Placeholder 3" descr="figure-2.3.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26656" r="22253" b="15482"/>
          <a:stretch/>
        </p:blipFill>
        <p:spPr>
          <a:xfrm>
            <a:off x="2190750" y="2300625"/>
            <a:ext cx="4762500" cy="4229100"/>
          </a:xfrm>
        </p:spPr>
      </p:pic>
      <p:grpSp>
        <p:nvGrpSpPr>
          <p:cNvPr id="11" name="Group 10"/>
          <p:cNvGrpSpPr/>
          <p:nvPr/>
        </p:nvGrpSpPr>
        <p:grpSpPr>
          <a:xfrm>
            <a:off x="-44717" y="1693628"/>
            <a:ext cx="1132224" cy="4445576"/>
            <a:chOff x="-138672" y="1511300"/>
            <a:chExt cx="2596392" cy="4445576"/>
          </a:xfrm>
        </p:grpSpPr>
        <p:cxnSp>
          <p:nvCxnSpPr>
            <p:cNvPr id="12" name="Straight Connector 11"/>
            <p:cNvCxnSpPr/>
            <p:nvPr/>
          </p:nvCxnSpPr>
          <p:spPr>
            <a:xfrm>
              <a:off x="1270000" y="5715000"/>
              <a:ext cx="1187720"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138672" y="1511300"/>
              <a:ext cx="2482511" cy="4445576"/>
              <a:chOff x="242328" y="1511300"/>
              <a:chExt cx="2482511" cy="4445576"/>
            </a:xfrm>
          </p:grpSpPr>
          <p:sp>
            <p:nvSpPr>
              <p:cNvPr id="14" name="Rectangle 13"/>
              <p:cNvSpPr>
                <a:spLocks noChangeAspect="1"/>
              </p:cNvSpPr>
              <p:nvPr/>
            </p:nvSpPr>
            <p:spPr>
              <a:xfrm>
                <a:off x="1663702" y="5017708"/>
                <a:ext cx="1048442" cy="6709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xtBox 14"/>
              <p:cNvSpPr txBox="1"/>
              <p:nvPr/>
            </p:nvSpPr>
            <p:spPr>
              <a:xfrm rot="16200000">
                <a:off x="-195011" y="3613379"/>
                <a:ext cx="1459454" cy="584776"/>
              </a:xfrm>
              <a:prstGeom prst="rect">
                <a:avLst/>
              </a:prstGeom>
              <a:noFill/>
            </p:spPr>
            <p:txBody>
              <a:bodyPr wrap="none" rtlCol="0">
                <a:spAutoFit/>
              </a:bodyPr>
              <a:lstStyle/>
              <a:p>
                <a:r>
                  <a:rPr lang="en-US" sz="3200" dirty="0" smtClean="0"/>
                  <a:t>Voltage</a:t>
                </a:r>
                <a:endParaRPr lang="en-US" sz="3200" dirty="0"/>
              </a:p>
            </p:txBody>
          </p:sp>
          <p:cxnSp>
            <p:nvCxnSpPr>
              <p:cNvPr id="16" name="Straight Connector 15"/>
              <p:cNvCxnSpPr/>
              <p:nvPr/>
            </p:nvCxnSpPr>
            <p:spPr>
              <a:xfrm flipV="1">
                <a:off x="1638300" y="1511300"/>
                <a:ext cx="12700" cy="4203700"/>
              </a:xfrm>
              <a:prstGeom prst="line">
                <a:avLst/>
              </a:prstGeom>
              <a:ln w="381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12137" y="5372100"/>
                <a:ext cx="392656" cy="584776"/>
              </a:xfrm>
              <a:prstGeom prst="rect">
                <a:avLst/>
              </a:prstGeom>
              <a:noFill/>
            </p:spPr>
            <p:txBody>
              <a:bodyPr wrap="none" rtlCol="0">
                <a:spAutoFit/>
              </a:bodyPr>
              <a:lstStyle/>
              <a:p>
                <a:r>
                  <a:rPr lang="en-US" sz="3200" dirty="0" smtClean="0"/>
                  <a:t>0</a:t>
                </a:r>
                <a:endParaRPr lang="en-US" sz="3200" dirty="0"/>
              </a:p>
            </p:txBody>
          </p:sp>
          <p:grpSp>
            <p:nvGrpSpPr>
              <p:cNvPr id="18" name="Group 17"/>
              <p:cNvGrpSpPr/>
              <p:nvPr/>
            </p:nvGrpSpPr>
            <p:grpSpPr>
              <a:xfrm>
                <a:off x="685800" y="1689100"/>
                <a:ext cx="2039039" cy="1234538"/>
                <a:chOff x="1003300" y="1689100"/>
                <a:chExt cx="2039039" cy="1234538"/>
              </a:xfrm>
            </p:grpSpPr>
            <p:cxnSp>
              <p:nvCxnSpPr>
                <p:cNvPr id="19" name="Straight Connector 18"/>
                <p:cNvCxnSpPr/>
                <p:nvPr/>
              </p:nvCxnSpPr>
              <p:spPr>
                <a:xfrm>
                  <a:off x="1727199" y="2108200"/>
                  <a:ext cx="1187719"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p:cNvSpPr>
                  <a:spLocks noChangeAspect="1"/>
                </p:cNvSpPr>
                <p:nvPr/>
              </p:nvSpPr>
              <p:spPr>
                <a:xfrm>
                  <a:off x="1993898" y="2118868"/>
                  <a:ext cx="1048441" cy="8047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TextBox 20"/>
                <p:cNvSpPr txBox="1"/>
                <p:nvPr/>
              </p:nvSpPr>
              <p:spPr>
                <a:xfrm>
                  <a:off x="1003300" y="1689100"/>
                  <a:ext cx="1024149" cy="646331"/>
                </a:xfrm>
                <a:prstGeom prst="rect">
                  <a:avLst/>
                </a:prstGeom>
                <a:noFill/>
              </p:spPr>
              <p:txBody>
                <a:bodyPr wrap="none" rtlCol="0">
                  <a:spAutoFit/>
                </a:bodyPr>
                <a:lstStyle/>
                <a:p>
                  <a:r>
                    <a:rPr lang="en-US" sz="3600" dirty="0" smtClean="0"/>
                    <a:t>V</a:t>
                  </a:r>
                  <a:endParaRPr lang="en-US" sz="3600" dirty="0"/>
                </a:p>
              </p:txBody>
            </p:sp>
          </p:grpSp>
        </p:grpSp>
      </p:grpSp>
      <p:grpSp>
        <p:nvGrpSpPr>
          <p:cNvPr id="22" name="Group 21"/>
          <p:cNvGrpSpPr/>
          <p:nvPr/>
        </p:nvGrpSpPr>
        <p:grpSpPr>
          <a:xfrm>
            <a:off x="6343383" y="1679450"/>
            <a:ext cx="1082563" cy="4445576"/>
            <a:chOff x="-138672" y="1511300"/>
            <a:chExt cx="2482511" cy="4445576"/>
          </a:xfrm>
        </p:grpSpPr>
        <p:cxnSp>
          <p:nvCxnSpPr>
            <p:cNvPr id="23" name="Straight Connector 22"/>
            <p:cNvCxnSpPr/>
            <p:nvPr/>
          </p:nvCxnSpPr>
          <p:spPr>
            <a:xfrm>
              <a:off x="1270000" y="5715000"/>
              <a:ext cx="1071249"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138672" y="1511300"/>
              <a:ext cx="2482511" cy="4445576"/>
              <a:chOff x="242328" y="1511300"/>
              <a:chExt cx="2482511" cy="4445576"/>
            </a:xfrm>
          </p:grpSpPr>
          <p:sp>
            <p:nvSpPr>
              <p:cNvPr id="25" name="Rectangle 24"/>
              <p:cNvSpPr/>
              <p:nvPr/>
            </p:nvSpPr>
            <p:spPr>
              <a:xfrm>
                <a:off x="1663698" y="5022852"/>
                <a:ext cx="1048442" cy="6675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TextBox 25"/>
              <p:cNvSpPr txBox="1"/>
              <p:nvPr/>
            </p:nvSpPr>
            <p:spPr>
              <a:xfrm rot="16200000">
                <a:off x="-195011" y="3613379"/>
                <a:ext cx="1459454" cy="584776"/>
              </a:xfrm>
              <a:prstGeom prst="rect">
                <a:avLst/>
              </a:prstGeom>
              <a:noFill/>
            </p:spPr>
            <p:txBody>
              <a:bodyPr wrap="none" rtlCol="0">
                <a:spAutoFit/>
              </a:bodyPr>
              <a:lstStyle/>
              <a:p>
                <a:r>
                  <a:rPr lang="en-US" sz="3200" dirty="0" smtClean="0"/>
                  <a:t>Voltage</a:t>
                </a:r>
                <a:endParaRPr lang="en-US" sz="3200" dirty="0"/>
              </a:p>
            </p:txBody>
          </p:sp>
          <p:cxnSp>
            <p:nvCxnSpPr>
              <p:cNvPr id="27" name="Straight Connector 26"/>
              <p:cNvCxnSpPr/>
              <p:nvPr/>
            </p:nvCxnSpPr>
            <p:spPr>
              <a:xfrm flipV="1">
                <a:off x="1638300" y="1511300"/>
                <a:ext cx="12700" cy="4203700"/>
              </a:xfrm>
              <a:prstGeom prst="line">
                <a:avLst/>
              </a:prstGeom>
              <a:ln w="381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812137" y="5372100"/>
                <a:ext cx="392656" cy="584776"/>
              </a:xfrm>
              <a:prstGeom prst="rect">
                <a:avLst/>
              </a:prstGeom>
              <a:noFill/>
            </p:spPr>
            <p:txBody>
              <a:bodyPr wrap="none" rtlCol="0">
                <a:spAutoFit/>
              </a:bodyPr>
              <a:lstStyle/>
              <a:p>
                <a:r>
                  <a:rPr lang="en-US" sz="3200" dirty="0" smtClean="0"/>
                  <a:t>0</a:t>
                </a:r>
                <a:endParaRPr lang="en-US" sz="3200" dirty="0"/>
              </a:p>
            </p:txBody>
          </p:sp>
          <p:grpSp>
            <p:nvGrpSpPr>
              <p:cNvPr id="29" name="Group 28"/>
              <p:cNvGrpSpPr/>
              <p:nvPr/>
            </p:nvGrpSpPr>
            <p:grpSpPr>
              <a:xfrm>
                <a:off x="685800" y="1689100"/>
                <a:ext cx="2039039" cy="1234440"/>
                <a:chOff x="1003300" y="1689100"/>
                <a:chExt cx="2039039" cy="1234440"/>
              </a:xfrm>
            </p:grpSpPr>
            <p:cxnSp>
              <p:nvCxnSpPr>
                <p:cNvPr id="30" name="Straight Connector 29"/>
                <p:cNvCxnSpPr/>
                <p:nvPr/>
              </p:nvCxnSpPr>
              <p:spPr>
                <a:xfrm>
                  <a:off x="1727199" y="2108200"/>
                  <a:ext cx="1071249"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Rectangle 30"/>
                <p:cNvSpPr>
                  <a:spLocks/>
                </p:cNvSpPr>
                <p:nvPr/>
              </p:nvSpPr>
              <p:spPr>
                <a:xfrm>
                  <a:off x="1993898" y="2118868"/>
                  <a:ext cx="1048441" cy="8046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TextBox 31"/>
                <p:cNvSpPr txBox="1"/>
                <p:nvPr/>
              </p:nvSpPr>
              <p:spPr>
                <a:xfrm>
                  <a:off x="1003300" y="1689100"/>
                  <a:ext cx="1024149" cy="646331"/>
                </a:xfrm>
                <a:prstGeom prst="rect">
                  <a:avLst/>
                </a:prstGeom>
                <a:noFill/>
              </p:spPr>
              <p:txBody>
                <a:bodyPr wrap="none" rtlCol="0">
                  <a:spAutoFit/>
                </a:bodyPr>
                <a:lstStyle/>
                <a:p>
                  <a:r>
                    <a:rPr lang="en-US" sz="3600" dirty="0" smtClean="0"/>
                    <a:t>V</a:t>
                  </a:r>
                  <a:endParaRPr lang="en-US" sz="3600" dirty="0"/>
                </a:p>
              </p:txBody>
            </p:sp>
          </p:grpSp>
        </p:grpSp>
      </p:grpSp>
      <p:grpSp>
        <p:nvGrpSpPr>
          <p:cNvPr id="101" name="Group 100"/>
          <p:cNvGrpSpPr/>
          <p:nvPr/>
        </p:nvGrpSpPr>
        <p:grpSpPr>
          <a:xfrm>
            <a:off x="464290" y="1958850"/>
            <a:ext cx="3669560" cy="2997200"/>
            <a:chOff x="464290" y="2120900"/>
            <a:chExt cx="3669560" cy="2997200"/>
          </a:xfrm>
        </p:grpSpPr>
        <p:cxnSp>
          <p:nvCxnSpPr>
            <p:cNvPr id="34" name="Straight Arrow Connector 33"/>
            <p:cNvCxnSpPr/>
            <p:nvPr/>
          </p:nvCxnSpPr>
          <p:spPr>
            <a:xfrm>
              <a:off x="812800" y="2882900"/>
              <a:ext cx="1714500" cy="1562100"/>
            </a:xfrm>
            <a:prstGeom prst="straightConnector1">
              <a:avLst/>
            </a:prstGeom>
            <a:ln w="57150"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64290" y="2120900"/>
              <a:ext cx="507270" cy="1323439"/>
            </a:xfrm>
            <a:prstGeom prst="rect">
              <a:avLst/>
            </a:prstGeom>
            <a:noFill/>
          </p:spPr>
          <p:txBody>
            <a:bodyPr wrap="none" rtlCol="0">
              <a:spAutoFit/>
            </a:bodyPr>
            <a:lstStyle/>
            <a:p>
              <a:r>
                <a:rPr lang="en-US" sz="8000" dirty="0" smtClean="0">
                  <a:solidFill>
                    <a:srgbClr val="FF0000"/>
                  </a:solidFill>
                </a:rPr>
                <a:t>}</a:t>
              </a:r>
              <a:endParaRPr lang="en-US" sz="8000" dirty="0">
                <a:solidFill>
                  <a:srgbClr val="FF0000"/>
                </a:solidFill>
              </a:endParaRPr>
            </a:p>
          </p:txBody>
        </p:sp>
        <p:grpSp>
          <p:nvGrpSpPr>
            <p:cNvPr id="100" name="Group 99"/>
            <p:cNvGrpSpPr/>
            <p:nvPr/>
          </p:nvGrpSpPr>
          <p:grpSpPr>
            <a:xfrm>
              <a:off x="2527300" y="3786076"/>
              <a:ext cx="1606550" cy="1332024"/>
              <a:chOff x="2527300" y="3786076"/>
              <a:chExt cx="1606550" cy="1332024"/>
            </a:xfrm>
          </p:grpSpPr>
          <p:cxnSp>
            <p:nvCxnSpPr>
              <p:cNvPr id="72" name="Straight Connector 71"/>
              <p:cNvCxnSpPr/>
              <p:nvPr/>
            </p:nvCxnSpPr>
            <p:spPr>
              <a:xfrm>
                <a:off x="2527300" y="4445000"/>
                <a:ext cx="952500"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3479800" y="3810000"/>
                <a:ext cx="0" cy="13081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465624" y="3786076"/>
                <a:ext cx="623777"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479800" y="5118100"/>
                <a:ext cx="654050"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103" name="Group 102"/>
          <p:cNvGrpSpPr/>
          <p:nvPr/>
        </p:nvGrpSpPr>
        <p:grpSpPr>
          <a:xfrm>
            <a:off x="4248731" y="2619255"/>
            <a:ext cx="2714477" cy="3365505"/>
            <a:chOff x="4261431" y="2755905"/>
            <a:chExt cx="2714477" cy="3365505"/>
          </a:xfrm>
        </p:grpSpPr>
        <p:cxnSp>
          <p:nvCxnSpPr>
            <p:cNvPr id="35" name="Straight Arrow Connector 34"/>
            <p:cNvCxnSpPr/>
            <p:nvPr/>
          </p:nvCxnSpPr>
          <p:spPr>
            <a:xfrm>
              <a:off x="4272505" y="3627466"/>
              <a:ext cx="390167" cy="157134"/>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278051" y="4937985"/>
              <a:ext cx="0" cy="281715"/>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5867400" y="4445000"/>
              <a:ext cx="1108508" cy="154844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851400" y="3511550"/>
              <a:ext cx="671278" cy="461665"/>
            </a:xfrm>
            <a:prstGeom prst="rect">
              <a:avLst/>
            </a:prstGeom>
            <a:noFill/>
          </p:spPr>
          <p:txBody>
            <a:bodyPr wrap="none" rtlCol="0">
              <a:spAutoFit/>
            </a:bodyPr>
            <a:lstStyle/>
            <a:p>
              <a:r>
                <a:rPr lang="en-US" sz="2400" dirty="0" smtClean="0">
                  <a:solidFill>
                    <a:srgbClr val="008000"/>
                  </a:solidFill>
                </a:rPr>
                <a:t>OFF</a:t>
              </a:r>
              <a:endParaRPr lang="en-US" sz="2400" dirty="0">
                <a:solidFill>
                  <a:srgbClr val="008000"/>
                </a:solidFill>
              </a:endParaRPr>
            </a:p>
          </p:txBody>
        </p:sp>
        <p:sp>
          <p:nvSpPr>
            <p:cNvPr id="42" name="TextBox 41"/>
            <p:cNvSpPr txBox="1"/>
            <p:nvPr/>
          </p:nvSpPr>
          <p:spPr>
            <a:xfrm>
              <a:off x="4851400" y="4845050"/>
              <a:ext cx="587120" cy="461665"/>
            </a:xfrm>
            <a:prstGeom prst="rect">
              <a:avLst/>
            </a:prstGeom>
            <a:noFill/>
          </p:spPr>
          <p:txBody>
            <a:bodyPr wrap="none" rtlCol="0">
              <a:spAutoFit/>
            </a:bodyPr>
            <a:lstStyle/>
            <a:p>
              <a:r>
                <a:rPr lang="en-US" sz="2400" dirty="0" smtClean="0">
                  <a:solidFill>
                    <a:srgbClr val="008000"/>
                  </a:solidFill>
                </a:rPr>
                <a:t>ON</a:t>
              </a:r>
              <a:endParaRPr lang="en-US" sz="2400" dirty="0">
                <a:solidFill>
                  <a:srgbClr val="008000"/>
                </a:solidFill>
              </a:endParaRPr>
            </a:p>
          </p:txBody>
        </p:sp>
        <p:grpSp>
          <p:nvGrpSpPr>
            <p:cNvPr id="94" name="Group 93"/>
            <p:cNvGrpSpPr/>
            <p:nvPr/>
          </p:nvGrpSpPr>
          <p:grpSpPr>
            <a:xfrm>
              <a:off x="4469322" y="2755905"/>
              <a:ext cx="1398078" cy="3365505"/>
              <a:chOff x="4469322" y="2755905"/>
              <a:chExt cx="1398078" cy="3365505"/>
            </a:xfrm>
          </p:grpSpPr>
          <p:cxnSp>
            <p:nvCxnSpPr>
              <p:cNvPr id="81" name="Straight Arrow Connector 80"/>
              <p:cNvCxnSpPr/>
              <p:nvPr/>
            </p:nvCxnSpPr>
            <p:spPr>
              <a:xfrm>
                <a:off x="4483100" y="4444995"/>
                <a:ext cx="1384300"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4469322" y="3884702"/>
                <a:ext cx="13160" cy="1080993"/>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470400" y="2755905"/>
                <a:ext cx="0" cy="882645"/>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4470400" y="5219700"/>
                <a:ext cx="0" cy="90171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105" name="Straight Arrow Connector 104"/>
            <p:cNvCxnSpPr/>
            <p:nvPr/>
          </p:nvCxnSpPr>
          <p:spPr>
            <a:xfrm>
              <a:off x="4266968" y="3603682"/>
              <a:ext cx="210595"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4261431" y="3884702"/>
              <a:ext cx="210595"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a:off x="4286325" y="5219700"/>
              <a:ext cx="0"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a:off x="4278051" y="4937985"/>
              <a:ext cx="207010"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4278051" y="5221516"/>
              <a:ext cx="207010"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102" name="Group 101"/>
          <p:cNvGrpSpPr/>
          <p:nvPr/>
        </p:nvGrpSpPr>
        <p:grpSpPr>
          <a:xfrm>
            <a:off x="476990" y="3616938"/>
            <a:ext cx="3656860" cy="2405960"/>
            <a:chOff x="476990" y="3778988"/>
            <a:chExt cx="3656860" cy="2405960"/>
          </a:xfrm>
        </p:grpSpPr>
        <p:cxnSp>
          <p:nvCxnSpPr>
            <p:cNvPr id="47" name="Straight Arrow Connector 46"/>
            <p:cNvCxnSpPr/>
            <p:nvPr/>
          </p:nvCxnSpPr>
          <p:spPr>
            <a:xfrm flipV="1">
              <a:off x="812800" y="4470400"/>
              <a:ext cx="1701800" cy="1174750"/>
            </a:xfrm>
            <a:prstGeom prst="straightConnector1">
              <a:avLst/>
            </a:prstGeom>
            <a:ln w="57150"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476990" y="5076952"/>
              <a:ext cx="450815" cy="1107996"/>
            </a:xfrm>
            <a:prstGeom prst="rect">
              <a:avLst/>
            </a:prstGeom>
            <a:noFill/>
          </p:spPr>
          <p:txBody>
            <a:bodyPr wrap="none" rtlCol="0">
              <a:spAutoFit/>
            </a:bodyPr>
            <a:lstStyle/>
            <a:p>
              <a:r>
                <a:rPr lang="en-US" sz="6600" dirty="0" smtClean="0">
                  <a:solidFill>
                    <a:srgbClr val="FF0000"/>
                  </a:solidFill>
                </a:rPr>
                <a:t>}</a:t>
              </a:r>
              <a:endParaRPr lang="en-US" sz="6600" dirty="0">
                <a:solidFill>
                  <a:srgbClr val="FF0000"/>
                </a:solidFill>
              </a:endParaRPr>
            </a:p>
          </p:txBody>
        </p:sp>
        <p:grpSp>
          <p:nvGrpSpPr>
            <p:cNvPr id="89" name="Group 88"/>
            <p:cNvGrpSpPr/>
            <p:nvPr/>
          </p:nvGrpSpPr>
          <p:grpSpPr>
            <a:xfrm>
              <a:off x="2527300" y="3778988"/>
              <a:ext cx="1606550" cy="1339112"/>
              <a:chOff x="2527300" y="3778988"/>
              <a:chExt cx="1606550" cy="1339112"/>
            </a:xfrm>
          </p:grpSpPr>
          <p:cxnSp>
            <p:nvCxnSpPr>
              <p:cNvPr id="90" name="Straight Connector 89"/>
              <p:cNvCxnSpPr/>
              <p:nvPr/>
            </p:nvCxnSpPr>
            <p:spPr>
              <a:xfrm>
                <a:off x="2527300" y="4445000"/>
                <a:ext cx="952500"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3479800" y="3810000"/>
                <a:ext cx="0" cy="13081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451448" y="3778988"/>
                <a:ext cx="637953"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479800" y="5118100"/>
                <a:ext cx="654050"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104" name="Group 103"/>
          <p:cNvGrpSpPr/>
          <p:nvPr/>
        </p:nvGrpSpPr>
        <p:grpSpPr>
          <a:xfrm>
            <a:off x="4247919" y="2361694"/>
            <a:ext cx="2698677" cy="3623066"/>
            <a:chOff x="4247919" y="2523744"/>
            <a:chExt cx="2698677" cy="3623066"/>
          </a:xfrm>
        </p:grpSpPr>
        <p:grpSp>
          <p:nvGrpSpPr>
            <p:cNvPr id="95" name="Group 94"/>
            <p:cNvGrpSpPr/>
            <p:nvPr/>
          </p:nvGrpSpPr>
          <p:grpSpPr>
            <a:xfrm>
              <a:off x="4457700" y="2781305"/>
              <a:ext cx="1409700" cy="3365505"/>
              <a:chOff x="4457700" y="2755905"/>
              <a:chExt cx="1409700" cy="3365505"/>
            </a:xfrm>
          </p:grpSpPr>
          <p:cxnSp>
            <p:nvCxnSpPr>
              <p:cNvPr id="96" name="Straight Arrow Connector 95"/>
              <p:cNvCxnSpPr/>
              <p:nvPr/>
            </p:nvCxnSpPr>
            <p:spPr>
              <a:xfrm>
                <a:off x="4483100" y="4444995"/>
                <a:ext cx="1384300"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4457700" y="3905086"/>
                <a:ext cx="12700" cy="1035209"/>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a:off x="4470400" y="2755905"/>
                <a:ext cx="0" cy="857245"/>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4470400" y="5219700"/>
                <a:ext cx="0" cy="90171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48" name="Straight Arrow Connector 47"/>
            <p:cNvCxnSpPr/>
            <p:nvPr/>
          </p:nvCxnSpPr>
          <p:spPr>
            <a:xfrm>
              <a:off x="4259812" y="3629082"/>
              <a:ext cx="0" cy="301404"/>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4273625" y="4991095"/>
              <a:ext cx="353333" cy="16339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5854700" y="2523744"/>
              <a:ext cx="1091896" cy="1946657"/>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838700" y="3511550"/>
              <a:ext cx="587120" cy="461665"/>
            </a:xfrm>
            <a:prstGeom prst="rect">
              <a:avLst/>
            </a:prstGeom>
            <a:noFill/>
          </p:spPr>
          <p:txBody>
            <a:bodyPr wrap="none" rtlCol="0">
              <a:spAutoFit/>
            </a:bodyPr>
            <a:lstStyle/>
            <a:p>
              <a:r>
                <a:rPr lang="en-US" sz="2400" dirty="0" smtClean="0">
                  <a:solidFill>
                    <a:srgbClr val="008000"/>
                  </a:solidFill>
                </a:rPr>
                <a:t>ON</a:t>
              </a:r>
              <a:endParaRPr lang="en-US" sz="2400" dirty="0">
                <a:solidFill>
                  <a:srgbClr val="008000"/>
                </a:solidFill>
              </a:endParaRPr>
            </a:p>
          </p:txBody>
        </p:sp>
        <p:sp>
          <p:nvSpPr>
            <p:cNvPr id="52" name="TextBox 51"/>
            <p:cNvSpPr txBox="1"/>
            <p:nvPr/>
          </p:nvSpPr>
          <p:spPr>
            <a:xfrm>
              <a:off x="4838700" y="4845050"/>
              <a:ext cx="671278" cy="461665"/>
            </a:xfrm>
            <a:prstGeom prst="rect">
              <a:avLst/>
            </a:prstGeom>
            <a:noFill/>
          </p:spPr>
          <p:txBody>
            <a:bodyPr wrap="none" rtlCol="0">
              <a:spAutoFit/>
            </a:bodyPr>
            <a:lstStyle/>
            <a:p>
              <a:r>
                <a:rPr lang="en-US" sz="2400" dirty="0" smtClean="0">
                  <a:solidFill>
                    <a:srgbClr val="008000"/>
                  </a:solidFill>
                </a:rPr>
                <a:t>OFF</a:t>
              </a:r>
              <a:endParaRPr lang="en-US" sz="2400" dirty="0">
                <a:solidFill>
                  <a:srgbClr val="008000"/>
                </a:solidFill>
              </a:endParaRPr>
            </a:p>
          </p:txBody>
        </p:sp>
        <p:cxnSp>
          <p:nvCxnSpPr>
            <p:cNvPr id="74" name="Straight Arrow Connector 73"/>
            <p:cNvCxnSpPr/>
            <p:nvPr/>
          </p:nvCxnSpPr>
          <p:spPr>
            <a:xfrm>
              <a:off x="4247919" y="5245100"/>
              <a:ext cx="209781"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4267313" y="4965236"/>
              <a:ext cx="209781"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247919" y="3638550"/>
              <a:ext cx="184075"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254270" y="3914026"/>
              <a:ext cx="222824"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a:off x="4256228" y="4965240"/>
              <a:ext cx="209781" cy="0"/>
            </a:xfrm>
            <a:prstGeom prst="straightConnector1">
              <a:avLst/>
            </a:prstGeom>
            <a:ln w="57150" cmpd="sng">
              <a:solidFill>
                <a:srgbClr val="008000"/>
              </a:solidFill>
              <a:headEnd type="none"/>
              <a:tailEnd type="none"/>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7071735" y="3361219"/>
            <a:ext cx="1837315" cy="1631216"/>
          </a:xfrm>
          <a:prstGeom prst="rect">
            <a:avLst/>
          </a:prstGeom>
          <a:noFill/>
        </p:spPr>
        <p:txBody>
          <a:bodyPr wrap="square" rtlCol="0">
            <a:spAutoFit/>
          </a:bodyPr>
          <a:lstStyle/>
          <a:p>
            <a:r>
              <a:rPr lang="en-US" sz="2000" dirty="0" smtClean="0"/>
              <a:t>Output voltages</a:t>
            </a:r>
            <a:r>
              <a:rPr lang="en-US" sz="2000" dirty="0"/>
              <a:t> </a:t>
            </a:r>
            <a:r>
              <a:rPr lang="en-US" sz="2000" dirty="0" smtClean="0"/>
              <a:t>are at the high-quality</a:t>
            </a:r>
            <a:r>
              <a:rPr lang="en-US" sz="2000" dirty="0"/>
              <a:t> </a:t>
            </a:r>
            <a:r>
              <a:rPr lang="en-US" sz="2000" dirty="0" smtClean="0"/>
              <a:t>edges of the </a:t>
            </a:r>
            <a:r>
              <a:rPr lang="en-US" sz="2000" dirty="0"/>
              <a:t> </a:t>
            </a:r>
            <a:r>
              <a:rPr lang="en-US" sz="2000" dirty="0" smtClean="0"/>
              <a:t>allowed voltage</a:t>
            </a:r>
            <a:r>
              <a:rPr lang="en-US" sz="2000" dirty="0"/>
              <a:t> </a:t>
            </a:r>
            <a:r>
              <a:rPr lang="en-US" sz="2000" dirty="0" smtClean="0"/>
              <a:t>ranges.</a:t>
            </a:r>
          </a:p>
        </p:txBody>
      </p:sp>
      <p:sp>
        <p:nvSpPr>
          <p:cNvPr id="33" name="TextBox 32"/>
          <p:cNvSpPr txBox="1"/>
          <p:nvPr/>
        </p:nvSpPr>
        <p:spPr>
          <a:xfrm>
            <a:off x="538196" y="3452028"/>
            <a:ext cx="1613606" cy="1323439"/>
          </a:xfrm>
          <a:prstGeom prst="rect">
            <a:avLst/>
          </a:prstGeom>
          <a:noFill/>
        </p:spPr>
        <p:txBody>
          <a:bodyPr wrap="square" rtlCol="0">
            <a:spAutoFit/>
          </a:bodyPr>
          <a:lstStyle/>
          <a:p>
            <a:r>
              <a:rPr lang="en-US" sz="2000" dirty="0" smtClean="0"/>
              <a:t>Acceptable </a:t>
            </a:r>
            <a:r>
              <a:rPr lang="en-US" sz="2000" smtClean="0"/>
              <a:t>input ranges shown by yellow bands.  </a:t>
            </a:r>
            <a:endParaRPr lang="en-US" sz="2000" dirty="0"/>
          </a:p>
        </p:txBody>
      </p:sp>
      <p:sp>
        <p:nvSpPr>
          <p:cNvPr id="3" name="Date Placeholder 2"/>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54</a:t>
            </a:fld>
            <a:endParaRPr lang="en-US"/>
          </a:p>
        </p:txBody>
      </p:sp>
      <p:sp>
        <p:nvSpPr>
          <p:cNvPr id="68" name="TextBox 67"/>
          <p:cNvSpPr txBox="1"/>
          <p:nvPr/>
        </p:nvSpPr>
        <p:spPr>
          <a:xfrm>
            <a:off x="1175676" y="1020994"/>
            <a:ext cx="2913725" cy="1938992"/>
          </a:xfrm>
          <a:prstGeom prst="rect">
            <a:avLst/>
          </a:prstGeom>
          <a:noFill/>
        </p:spPr>
        <p:txBody>
          <a:bodyPr wrap="square" rtlCol="0">
            <a:spAutoFit/>
          </a:bodyPr>
          <a:lstStyle/>
          <a:p>
            <a:r>
              <a:rPr lang="en-US" sz="2400" dirty="0" smtClean="0">
                <a:solidFill>
                  <a:srgbClr val="FF0000"/>
                </a:solidFill>
              </a:rPr>
              <a:t>Input voltage controls ON/OFF operation of transistor, but </a:t>
            </a:r>
            <a:r>
              <a:rPr lang="en-US" sz="2400" u="sng" dirty="0" smtClean="0">
                <a:solidFill>
                  <a:srgbClr val="FF0000"/>
                </a:solidFill>
              </a:rPr>
              <a:t>DOES NOT</a:t>
            </a:r>
            <a:r>
              <a:rPr lang="en-US" sz="2400" dirty="0" smtClean="0">
                <a:solidFill>
                  <a:srgbClr val="FF0000"/>
                </a:solidFill>
              </a:rPr>
              <a:t> travel through the transistor.</a:t>
            </a:r>
            <a:endParaRPr lang="en-US" sz="2400" dirty="0">
              <a:solidFill>
                <a:srgbClr val="FF0000"/>
              </a:solidFill>
            </a:endParaRPr>
          </a:p>
        </p:txBody>
      </p:sp>
      <p:sp>
        <p:nvSpPr>
          <p:cNvPr id="69" name="TextBox 68"/>
          <p:cNvSpPr txBox="1"/>
          <p:nvPr/>
        </p:nvSpPr>
        <p:spPr>
          <a:xfrm>
            <a:off x="4343060" y="972083"/>
            <a:ext cx="4565990" cy="1200329"/>
          </a:xfrm>
          <a:prstGeom prst="rect">
            <a:avLst/>
          </a:prstGeom>
          <a:noFill/>
        </p:spPr>
        <p:txBody>
          <a:bodyPr wrap="square" rtlCol="0">
            <a:spAutoFit/>
          </a:bodyPr>
          <a:lstStyle/>
          <a:p>
            <a:r>
              <a:rPr lang="en-US" sz="2400" dirty="0" smtClean="0">
                <a:solidFill>
                  <a:srgbClr val="009051"/>
                </a:solidFill>
              </a:rPr>
              <a:t>Output voltage comes from one of the two reference voltages through one transistor to the output node.</a:t>
            </a:r>
            <a:endParaRPr lang="en-US" sz="2400" dirty="0">
              <a:solidFill>
                <a:srgbClr val="009051"/>
              </a:solidFill>
            </a:endParaRPr>
          </a:p>
        </p:txBody>
      </p:sp>
      <p:sp>
        <p:nvSpPr>
          <p:cNvPr id="6" name="TextBox 5"/>
          <p:cNvSpPr txBox="1"/>
          <p:nvPr/>
        </p:nvSpPr>
        <p:spPr>
          <a:xfrm>
            <a:off x="413736" y="6011596"/>
            <a:ext cx="8316529" cy="523220"/>
          </a:xfrm>
          <a:prstGeom prst="rect">
            <a:avLst/>
          </a:prstGeom>
          <a:noFill/>
        </p:spPr>
        <p:txBody>
          <a:bodyPr wrap="square" rtlCol="0">
            <a:spAutoFit/>
          </a:bodyPr>
          <a:lstStyle/>
          <a:p>
            <a:r>
              <a:rPr lang="en-US" sz="2800" b="1" u="sng" dirty="0" smtClean="0">
                <a:solidFill>
                  <a:srgbClr val="0070C0"/>
                </a:solidFill>
              </a:rPr>
              <a:t>Digital circuit both computes and resets </a:t>
            </a:r>
            <a:r>
              <a:rPr lang="en-US" sz="2800" b="1" u="sng" smtClean="0">
                <a:solidFill>
                  <a:srgbClr val="0070C0"/>
                </a:solidFill>
              </a:rPr>
              <a:t>voltage quality</a:t>
            </a:r>
            <a:endParaRPr lang="en-US" sz="2800" b="1" u="sng" dirty="0">
              <a:solidFill>
                <a:srgbClr val="0070C0"/>
              </a:solidFill>
            </a:endParaRPr>
          </a:p>
        </p:txBody>
      </p:sp>
    </p:spTree>
    <p:extLst>
      <p:ext uri="{BB962C8B-B14F-4D97-AF65-F5344CB8AC3E}">
        <p14:creationId xmlns:p14="http://schemas.microsoft.com/office/powerpoint/2010/main" val="21549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wipe(left)">
                                      <p:cBhvr>
                                        <p:cTn id="22" dur="20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dissolve">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wipe(left)">
                                      <p:cBhvr>
                                        <p:cTn id="32" dur="2000"/>
                                        <p:tgtEl>
                                          <p:spTgt spid="10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dissolve">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2" fill="hold" nodeType="clickEffect">
                                  <p:stCondLst>
                                    <p:cond delay="0"/>
                                  </p:stCondLst>
                                  <p:childTnLst>
                                    <p:animEffect transition="out" filter="wipe(right)">
                                      <p:cBhvr>
                                        <p:cTn id="41" dur="2000"/>
                                        <p:tgtEl>
                                          <p:spTgt spid="103"/>
                                        </p:tgtEl>
                                      </p:cBhvr>
                                    </p:animEffect>
                                    <p:set>
                                      <p:cBhvr>
                                        <p:cTn id="42" dur="1" fill="hold">
                                          <p:stCondLst>
                                            <p:cond delay="1999"/>
                                          </p:stCondLst>
                                        </p:cTn>
                                        <p:tgtEl>
                                          <p:spTgt spid="10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2" fill="hold" nodeType="clickEffect">
                                  <p:stCondLst>
                                    <p:cond delay="0"/>
                                  </p:stCondLst>
                                  <p:childTnLst>
                                    <p:animEffect transition="out" filter="wipe(right)">
                                      <p:cBhvr>
                                        <p:cTn id="46" dur="2000"/>
                                        <p:tgtEl>
                                          <p:spTgt spid="101"/>
                                        </p:tgtEl>
                                      </p:cBhvr>
                                    </p:animEffect>
                                    <p:set>
                                      <p:cBhvr>
                                        <p:cTn id="47" dur="1" fill="hold">
                                          <p:stCondLst>
                                            <p:cond delay="1999"/>
                                          </p:stCondLst>
                                        </p:cTn>
                                        <p:tgtEl>
                                          <p:spTgt spid="10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wipe(left)">
                                      <p:cBhvr>
                                        <p:cTn id="52" dur="2000"/>
                                        <p:tgtEl>
                                          <p:spTgt spid="1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wipe(left)">
                                      <p:cBhvr>
                                        <p:cTn id="57" dur="2000"/>
                                        <p:tgtEl>
                                          <p:spTgt spid="104"/>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42"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barn(outHorizontal)">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p:bldP spid="68" grpId="0"/>
      <p:bldP spid="69"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ircuit to perform Boolean NOT</a:t>
            </a:r>
            <a:endParaRPr lang="en-US" dirty="0"/>
          </a:p>
        </p:txBody>
      </p:sp>
      <p:pic>
        <p:nvPicPr>
          <p:cNvPr id="4" name="Content Placeholder 3" descr="figure-2.3.jpeg"/>
          <p:cNvPicPr>
            <a:picLocks noGrp="1" noChangeAspect="1"/>
          </p:cNvPicPr>
          <p:nvPr>
            <p:ph idx="1"/>
          </p:nvPr>
        </p:nvPicPr>
        <p:blipFill>
          <a:blip r:embed="rId3">
            <a:extLst>
              <a:ext uri="{28A0092B-C50C-407E-A947-70E740481C1C}">
                <a14:useLocalDpi xmlns:a14="http://schemas.microsoft.com/office/drawing/2010/main" val="0"/>
              </a:ext>
            </a:extLst>
          </a:blip>
          <a:srcRect l="1197" r="1197"/>
          <a:stretch>
            <a:fillRect/>
          </a:stretch>
        </p:blipFill>
        <p:spPr>
          <a:xfrm>
            <a:off x="3549" y="2204486"/>
            <a:ext cx="7590204" cy="4174320"/>
          </a:xfrm>
        </p:spPr>
      </p:pic>
      <p:sp>
        <p:nvSpPr>
          <p:cNvPr id="5" name="TextBox 4"/>
          <p:cNvSpPr txBox="1"/>
          <p:nvPr/>
        </p:nvSpPr>
        <p:spPr>
          <a:xfrm>
            <a:off x="954164" y="1271184"/>
            <a:ext cx="7302002" cy="954107"/>
          </a:xfrm>
          <a:prstGeom prst="rect">
            <a:avLst/>
          </a:prstGeom>
          <a:noFill/>
        </p:spPr>
        <p:txBody>
          <a:bodyPr wrap="square" rtlCol="0">
            <a:spAutoFit/>
          </a:bodyPr>
          <a:lstStyle/>
          <a:p>
            <a:r>
              <a:rPr lang="en-US" sz="2800" dirty="0" smtClean="0"/>
              <a:t>Let low voltage at a circuit node mean Boolean 0 and let high voltage mean Boolean 1</a:t>
            </a:r>
            <a:endParaRPr lang="en-US" sz="2800" dirty="0"/>
          </a:p>
        </p:txBody>
      </p:sp>
      <p:grpSp>
        <p:nvGrpSpPr>
          <p:cNvPr id="8" name="Group 7"/>
          <p:cNvGrpSpPr/>
          <p:nvPr/>
        </p:nvGrpSpPr>
        <p:grpSpPr>
          <a:xfrm>
            <a:off x="362294" y="2976957"/>
            <a:ext cx="7685485" cy="1776923"/>
            <a:chOff x="702532" y="2856321"/>
            <a:chExt cx="7685485" cy="1776923"/>
          </a:xfrm>
        </p:grpSpPr>
        <p:sp>
          <p:nvSpPr>
            <p:cNvPr id="6" name="TextBox 5"/>
            <p:cNvSpPr txBox="1"/>
            <p:nvPr/>
          </p:nvSpPr>
          <p:spPr>
            <a:xfrm>
              <a:off x="702532" y="3079598"/>
              <a:ext cx="2572948" cy="461665"/>
            </a:xfrm>
            <a:prstGeom prst="rect">
              <a:avLst/>
            </a:prstGeom>
            <a:noFill/>
          </p:spPr>
          <p:txBody>
            <a:bodyPr wrap="none" rtlCol="0">
              <a:spAutoFit/>
            </a:bodyPr>
            <a:lstStyle/>
            <a:p>
              <a:r>
                <a:rPr lang="en-US" sz="2400" dirty="0"/>
                <a:t>i</a:t>
              </a:r>
              <a:r>
                <a:rPr lang="en-US" sz="2400" dirty="0" smtClean="0"/>
                <a:t>nput = low voltage</a:t>
              </a:r>
              <a:endParaRPr lang="en-US" sz="2400" dirty="0"/>
            </a:p>
          </p:txBody>
        </p:sp>
        <p:sp>
          <p:nvSpPr>
            <p:cNvPr id="7" name="TextBox 6"/>
            <p:cNvSpPr txBox="1"/>
            <p:nvPr/>
          </p:nvSpPr>
          <p:spPr>
            <a:xfrm>
              <a:off x="5540058" y="3072510"/>
              <a:ext cx="2847959" cy="461665"/>
            </a:xfrm>
            <a:prstGeom prst="rect">
              <a:avLst/>
            </a:prstGeom>
            <a:noFill/>
          </p:spPr>
          <p:txBody>
            <a:bodyPr wrap="none" rtlCol="0">
              <a:spAutoFit/>
            </a:bodyPr>
            <a:lstStyle/>
            <a:p>
              <a:r>
                <a:rPr lang="en-US" sz="2400" dirty="0"/>
                <a:t>o</a:t>
              </a:r>
              <a:r>
                <a:rPr lang="en-US" sz="2400" dirty="0" smtClean="0"/>
                <a:t>utput = </a:t>
              </a:r>
              <a:r>
                <a:rPr lang="en-US" sz="2400" dirty="0"/>
                <a:t>h</a:t>
              </a:r>
              <a:r>
                <a:rPr lang="en-US" sz="2400" dirty="0" smtClean="0"/>
                <a:t>igh voltage</a:t>
              </a:r>
              <a:endParaRPr lang="en-US" sz="2400" dirty="0"/>
            </a:p>
          </p:txBody>
        </p:sp>
        <p:sp>
          <p:nvSpPr>
            <p:cNvPr id="15" name="TextBox 14"/>
            <p:cNvSpPr txBox="1"/>
            <p:nvPr/>
          </p:nvSpPr>
          <p:spPr>
            <a:xfrm>
              <a:off x="3768254" y="2856321"/>
              <a:ext cx="788999" cy="646331"/>
            </a:xfrm>
            <a:prstGeom prst="rect">
              <a:avLst/>
            </a:prstGeom>
            <a:noFill/>
          </p:spPr>
          <p:txBody>
            <a:bodyPr wrap="none" rtlCol="0">
              <a:spAutoFit/>
            </a:bodyPr>
            <a:lstStyle/>
            <a:p>
              <a:r>
                <a:rPr lang="en-US" sz="3600" dirty="0" smtClean="0"/>
                <a:t>ON</a:t>
              </a:r>
              <a:endParaRPr lang="en-US" sz="3600" dirty="0"/>
            </a:p>
          </p:txBody>
        </p:sp>
        <p:sp>
          <p:nvSpPr>
            <p:cNvPr id="16" name="TextBox 15"/>
            <p:cNvSpPr txBox="1"/>
            <p:nvPr/>
          </p:nvSpPr>
          <p:spPr>
            <a:xfrm>
              <a:off x="3679656" y="3986913"/>
              <a:ext cx="914033" cy="646331"/>
            </a:xfrm>
            <a:prstGeom prst="rect">
              <a:avLst/>
            </a:prstGeom>
            <a:noFill/>
          </p:spPr>
          <p:txBody>
            <a:bodyPr wrap="none" rtlCol="0">
              <a:spAutoFit/>
            </a:bodyPr>
            <a:lstStyle/>
            <a:p>
              <a:r>
                <a:rPr lang="en-US" sz="3600" smtClean="0"/>
                <a:t>OFF</a:t>
              </a:r>
              <a:endParaRPr lang="en-US" sz="3600" dirty="0"/>
            </a:p>
          </p:txBody>
        </p:sp>
      </p:grpSp>
      <p:grpSp>
        <p:nvGrpSpPr>
          <p:cNvPr id="9" name="Group 8"/>
          <p:cNvGrpSpPr/>
          <p:nvPr/>
        </p:nvGrpSpPr>
        <p:grpSpPr>
          <a:xfrm>
            <a:off x="362280" y="2979309"/>
            <a:ext cx="7598039" cy="1769839"/>
            <a:chOff x="1106563" y="2377846"/>
            <a:chExt cx="7598039" cy="1769839"/>
          </a:xfrm>
        </p:grpSpPr>
        <p:sp>
          <p:nvSpPr>
            <p:cNvPr id="10" name="TextBox 9"/>
            <p:cNvSpPr txBox="1"/>
            <p:nvPr/>
          </p:nvSpPr>
          <p:spPr>
            <a:xfrm>
              <a:off x="1106563" y="3263900"/>
              <a:ext cx="2660408" cy="461665"/>
            </a:xfrm>
            <a:prstGeom prst="rect">
              <a:avLst/>
            </a:prstGeom>
            <a:noFill/>
          </p:spPr>
          <p:txBody>
            <a:bodyPr wrap="none" rtlCol="0">
              <a:spAutoFit/>
            </a:bodyPr>
            <a:lstStyle/>
            <a:p>
              <a:r>
                <a:rPr lang="en-US" sz="2400" dirty="0"/>
                <a:t>i</a:t>
              </a:r>
              <a:r>
                <a:rPr lang="en-US" sz="2400" dirty="0" smtClean="0"/>
                <a:t>nput = high voltage</a:t>
              </a:r>
              <a:endParaRPr lang="en-US" sz="2400" dirty="0"/>
            </a:p>
          </p:txBody>
        </p:sp>
        <p:sp>
          <p:nvSpPr>
            <p:cNvPr id="11" name="TextBox 10"/>
            <p:cNvSpPr txBox="1"/>
            <p:nvPr/>
          </p:nvSpPr>
          <p:spPr>
            <a:xfrm>
              <a:off x="5944103" y="3263899"/>
              <a:ext cx="2760499" cy="461665"/>
            </a:xfrm>
            <a:prstGeom prst="rect">
              <a:avLst/>
            </a:prstGeom>
            <a:noFill/>
          </p:spPr>
          <p:txBody>
            <a:bodyPr wrap="none" rtlCol="0">
              <a:spAutoFit/>
            </a:bodyPr>
            <a:lstStyle/>
            <a:p>
              <a:r>
                <a:rPr lang="en-US" sz="2400" dirty="0"/>
                <a:t>o</a:t>
              </a:r>
              <a:r>
                <a:rPr lang="en-US" sz="2400" smtClean="0"/>
                <a:t>utput </a:t>
              </a:r>
              <a:r>
                <a:rPr lang="en-US" sz="2400" dirty="0" smtClean="0"/>
                <a:t>= low voltage</a:t>
              </a:r>
              <a:endParaRPr lang="en-US" sz="2400" dirty="0"/>
            </a:p>
          </p:txBody>
        </p:sp>
        <p:sp>
          <p:nvSpPr>
            <p:cNvPr id="17" name="TextBox 16"/>
            <p:cNvSpPr txBox="1"/>
            <p:nvPr/>
          </p:nvSpPr>
          <p:spPr>
            <a:xfrm>
              <a:off x="4172285" y="3501354"/>
              <a:ext cx="788999" cy="646331"/>
            </a:xfrm>
            <a:prstGeom prst="rect">
              <a:avLst/>
            </a:prstGeom>
            <a:noFill/>
          </p:spPr>
          <p:txBody>
            <a:bodyPr wrap="none" rtlCol="0">
              <a:spAutoFit/>
            </a:bodyPr>
            <a:lstStyle/>
            <a:p>
              <a:r>
                <a:rPr lang="en-US" sz="3600" dirty="0" smtClean="0"/>
                <a:t>ON</a:t>
              </a:r>
              <a:endParaRPr lang="en-US" sz="3600" dirty="0"/>
            </a:p>
          </p:txBody>
        </p:sp>
        <p:sp>
          <p:nvSpPr>
            <p:cNvPr id="18" name="TextBox 17"/>
            <p:cNvSpPr txBox="1"/>
            <p:nvPr/>
          </p:nvSpPr>
          <p:spPr>
            <a:xfrm>
              <a:off x="4083685" y="2377846"/>
              <a:ext cx="914033" cy="646331"/>
            </a:xfrm>
            <a:prstGeom prst="rect">
              <a:avLst/>
            </a:prstGeom>
            <a:noFill/>
          </p:spPr>
          <p:txBody>
            <a:bodyPr wrap="none" rtlCol="0">
              <a:spAutoFit/>
            </a:bodyPr>
            <a:lstStyle/>
            <a:p>
              <a:r>
                <a:rPr lang="en-US" sz="3600" dirty="0" smtClean="0"/>
                <a:t>OFF</a:t>
              </a:r>
              <a:endParaRPr lang="en-US" sz="3600" dirty="0"/>
            </a:p>
          </p:txBody>
        </p:sp>
      </p:grpSp>
      <p:sp>
        <p:nvSpPr>
          <p:cNvPr id="3" name="Date Placeholder 2"/>
          <p:cNvSpPr>
            <a:spLocks noGrp="1"/>
          </p:cNvSpPr>
          <p:nvPr>
            <p:ph type="dt" sz="half" idx="10"/>
          </p:nvPr>
        </p:nvSpPr>
        <p:spPr/>
        <p:txBody>
          <a:bodyPr/>
          <a:lstStyle/>
          <a:p>
            <a:r>
              <a:rPr lang="en-US" smtClean="0"/>
              <a:t>© 2018 by George B. Adams III</a:t>
            </a:r>
            <a:endParaRPr lang="en-US"/>
          </a:p>
        </p:txBody>
      </p:sp>
      <p:sp>
        <p:nvSpPr>
          <p:cNvPr id="12" name="Slide Number Placeholder 11"/>
          <p:cNvSpPr>
            <a:spLocks noGrp="1"/>
          </p:cNvSpPr>
          <p:nvPr>
            <p:ph type="sldNum" sz="quarter" idx="12"/>
          </p:nvPr>
        </p:nvSpPr>
        <p:spPr/>
        <p:txBody>
          <a:bodyPr/>
          <a:lstStyle/>
          <a:p>
            <a:fld id="{F616CA18-62AE-B34C-A151-070DF961BCFA}" type="slidenum">
              <a:rPr lang="en-US" smtClean="0"/>
              <a:pPr/>
              <a:t>55</a:t>
            </a:fld>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1442767615"/>
              </p:ext>
            </p:extLst>
          </p:nvPr>
        </p:nvGraphicFramePr>
        <p:xfrm>
          <a:off x="5112499" y="4460979"/>
          <a:ext cx="3022600" cy="1981200"/>
        </p:xfrm>
        <a:graphic>
          <a:graphicData uri="http://schemas.openxmlformats.org/drawingml/2006/table">
            <a:tbl>
              <a:tblPr firstRow="1" bandRow="1">
                <a:tableStyleId>{5C22544A-7EE6-4342-B048-85BDC9FD1C3A}</a:tableStyleId>
              </a:tblPr>
              <a:tblGrid>
                <a:gridCol w="1511300"/>
                <a:gridCol w="1511300"/>
              </a:tblGrid>
              <a:tr h="370840">
                <a:tc>
                  <a:txBody>
                    <a:bodyPr/>
                    <a:lstStyle/>
                    <a:p>
                      <a:pPr algn="ctr"/>
                      <a:endParaRPr lang="en-US" sz="2800" dirty="0" smtClean="0"/>
                    </a:p>
                    <a:p>
                      <a:pPr algn="ctr"/>
                      <a:r>
                        <a:rPr lang="en-US" sz="2800" dirty="0" smtClean="0"/>
                        <a:t>input</a:t>
                      </a:r>
                      <a:endParaRPr lang="en-US" sz="2800" dirty="0"/>
                    </a:p>
                  </a:txBody>
                  <a:tcPr/>
                </a:tc>
                <a:tc>
                  <a:txBody>
                    <a:bodyPr/>
                    <a:lstStyle/>
                    <a:p>
                      <a:pPr algn="ctr"/>
                      <a:r>
                        <a:rPr lang="en-US" sz="2800" dirty="0" smtClean="0"/>
                        <a:t>output = ¬input</a:t>
                      </a:r>
                      <a:endParaRPr lang="en-US" sz="2800" dirty="0"/>
                    </a:p>
                  </a:txBody>
                  <a:tcPr/>
                </a:tc>
              </a:tr>
              <a:tr h="370840">
                <a:tc>
                  <a:txBody>
                    <a:bodyPr/>
                    <a:lstStyle/>
                    <a:p>
                      <a:pPr algn="ctr"/>
                      <a:r>
                        <a:rPr lang="en-US" sz="2800" dirty="0" smtClean="0"/>
                        <a:t>0</a:t>
                      </a:r>
                      <a:endParaRPr lang="en-US" sz="2800" dirty="0"/>
                    </a:p>
                  </a:txBody>
                  <a:tcPr/>
                </a:tc>
                <a:tc>
                  <a:txBody>
                    <a:bodyPr/>
                    <a:lstStyle/>
                    <a:p>
                      <a:pPr algn="ctr"/>
                      <a:r>
                        <a:rPr lang="en-US" sz="2800" dirty="0" smtClean="0"/>
                        <a:t>1</a:t>
                      </a:r>
                      <a:endParaRPr lang="en-US" sz="2800" dirty="0"/>
                    </a:p>
                  </a:txBody>
                  <a:tcPr/>
                </a:tc>
              </a:tr>
              <a:tr h="370840">
                <a:tc>
                  <a:txBody>
                    <a:bodyPr/>
                    <a:lstStyle/>
                    <a:p>
                      <a:pPr algn="ctr"/>
                      <a:r>
                        <a:rPr lang="en-US" sz="2800" dirty="0" smtClean="0"/>
                        <a:t>1</a:t>
                      </a:r>
                      <a:endParaRPr lang="en-US" sz="2800" dirty="0"/>
                    </a:p>
                  </a:txBody>
                  <a:tcPr/>
                </a:tc>
                <a:tc>
                  <a:txBody>
                    <a:bodyPr/>
                    <a:lstStyle/>
                    <a:p>
                      <a:pPr algn="ctr"/>
                      <a:r>
                        <a:rPr lang="en-US" sz="2800" dirty="0" smtClean="0"/>
                        <a:t>0</a:t>
                      </a:r>
                      <a:endParaRPr lang="en-US" sz="2800" dirty="0"/>
                    </a:p>
                  </a:txBody>
                  <a:tcPr/>
                </a:tc>
              </a:tr>
            </a:tbl>
          </a:graphicData>
        </a:graphic>
      </p:graphicFrame>
    </p:spTree>
    <p:extLst>
      <p:ext uri="{BB962C8B-B14F-4D97-AF65-F5344CB8AC3E}">
        <p14:creationId xmlns:p14="http://schemas.microsoft.com/office/powerpoint/2010/main" val="35704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2000"/>
                                        <p:tgtEl>
                                          <p:spTgt spid="8"/>
                                        </p:tgtEl>
                                      </p:cBhvr>
                                    </p:animEffect>
                                    <p:set>
                                      <p:cBhvr>
                                        <p:cTn id="12" dur="1" fill="hold">
                                          <p:stCondLst>
                                            <p:cond delay="1999"/>
                                          </p:stCondLst>
                                        </p:cTn>
                                        <p:tgtEl>
                                          <p:spTgt spid="8"/>
                                        </p:tgtEl>
                                        <p:attrNameLst>
                                          <p:attrName>style.visibility</p:attrName>
                                        </p:attrNameLst>
                                      </p:cBhvr>
                                      <p:to>
                                        <p:strVal val="hidden"/>
                                      </p:to>
                                    </p:set>
                                  </p:childTnLst>
                                </p:cTn>
                              </p:par>
                            </p:childTnLst>
                          </p:cTn>
                        </p:par>
                        <p:par>
                          <p:cTn id="13" fill="hold">
                            <p:stCondLst>
                              <p:cond delay="20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8"/>
            <a:ext cx="8229600" cy="734131"/>
          </a:xfrm>
        </p:spPr>
        <p:txBody>
          <a:bodyPr>
            <a:normAutofit/>
          </a:bodyPr>
          <a:lstStyle/>
          <a:p>
            <a:r>
              <a:rPr lang="en-US" dirty="0" smtClean="0"/>
              <a:t>Complementary MOSFETs (CMOS) </a:t>
            </a:r>
            <a:endParaRPr lang="en-US" dirty="0"/>
          </a:p>
        </p:txBody>
      </p:sp>
      <p:pic>
        <p:nvPicPr>
          <p:cNvPr id="4" name="Content Placeholder 3" descr="figure-2.3.jpeg"/>
          <p:cNvPicPr>
            <a:picLocks noGrp="1" noChangeAspect="1"/>
          </p:cNvPicPr>
          <p:nvPr>
            <p:ph idx="1"/>
          </p:nvPr>
        </p:nvPicPr>
        <p:blipFill rotWithShape="1">
          <a:blip r:embed="rId3">
            <a:extLst>
              <a:ext uri="{28A0092B-C50C-407E-A947-70E740481C1C}">
                <a14:useLocalDpi xmlns:a14="http://schemas.microsoft.com/office/drawing/2010/main" val="0"/>
              </a:ext>
            </a:extLst>
          </a:blip>
          <a:srcRect l="26656" r="22253" b="15482"/>
          <a:stretch/>
        </p:blipFill>
        <p:spPr>
          <a:xfrm>
            <a:off x="2190750" y="2387600"/>
            <a:ext cx="4762500" cy="4229100"/>
          </a:xfrm>
        </p:spPr>
      </p:pic>
      <p:sp>
        <p:nvSpPr>
          <p:cNvPr id="5" name="TextBox 4"/>
          <p:cNvSpPr txBox="1"/>
          <p:nvPr/>
        </p:nvSpPr>
        <p:spPr>
          <a:xfrm>
            <a:off x="651514" y="977900"/>
            <a:ext cx="7840972" cy="1384995"/>
          </a:xfrm>
          <a:prstGeom prst="rect">
            <a:avLst/>
          </a:prstGeom>
          <a:noFill/>
        </p:spPr>
        <p:txBody>
          <a:bodyPr wrap="square" rtlCol="0">
            <a:spAutoFit/>
          </a:bodyPr>
          <a:lstStyle/>
          <a:p>
            <a:pPr algn="ctr"/>
            <a:r>
              <a:rPr lang="en-US" sz="2800" dirty="0" smtClean="0"/>
              <a:t>A secret behind the success of Moore’s Law is a rule:</a:t>
            </a:r>
            <a:endParaRPr lang="en-US" sz="2800" dirty="0"/>
          </a:p>
          <a:p>
            <a:pPr algn="ctr"/>
            <a:r>
              <a:rPr lang="en-US" sz="2800" dirty="0" smtClean="0">
                <a:solidFill>
                  <a:srgbClr val="008000"/>
                </a:solidFill>
              </a:rPr>
              <a:t>“Turn off the lights when they are not needed.”</a:t>
            </a:r>
          </a:p>
          <a:p>
            <a:pPr algn="ctr"/>
            <a:r>
              <a:rPr lang="en-US" sz="2800" dirty="0" smtClean="0"/>
              <a:t>Complementary MOSFETs made this easy.</a:t>
            </a:r>
          </a:p>
        </p:txBody>
      </p:sp>
      <p:sp>
        <p:nvSpPr>
          <p:cNvPr id="6" name="TextBox 5"/>
          <p:cNvSpPr txBox="1"/>
          <p:nvPr/>
        </p:nvSpPr>
        <p:spPr>
          <a:xfrm>
            <a:off x="299086" y="2235200"/>
            <a:ext cx="2304414" cy="4154983"/>
          </a:xfrm>
          <a:prstGeom prst="rect">
            <a:avLst/>
          </a:prstGeom>
          <a:noFill/>
        </p:spPr>
        <p:txBody>
          <a:bodyPr wrap="square" rtlCol="0">
            <a:spAutoFit/>
          </a:bodyPr>
          <a:lstStyle/>
          <a:p>
            <a:r>
              <a:rPr lang="en-US" sz="2400" dirty="0" smtClean="0"/>
              <a:t>Same gate voltage all the time</a:t>
            </a:r>
            <a:r>
              <a:rPr lang="en-US" sz="2400" dirty="0" smtClean="0">
                <a:solidFill>
                  <a:srgbClr val="0000FF"/>
                </a:solidFill>
              </a:rPr>
              <a:t> </a:t>
            </a:r>
            <a:r>
              <a:rPr lang="en-US" sz="2400" dirty="0" smtClean="0"/>
              <a:t>means </a:t>
            </a:r>
            <a:r>
              <a:rPr lang="en-US" sz="2400" dirty="0" smtClean="0">
                <a:solidFill>
                  <a:srgbClr val="0000FF"/>
                </a:solidFill>
              </a:rPr>
              <a:t>only for an instant, when the input changes value,</a:t>
            </a:r>
            <a:r>
              <a:rPr lang="en-US" sz="2400" dirty="0" smtClean="0"/>
              <a:t> will both MOSFETS be between ON and OFF, that is, </a:t>
            </a:r>
            <a:r>
              <a:rPr lang="en-US" sz="2400" dirty="0" smtClean="0">
                <a:solidFill>
                  <a:srgbClr val="0000FF"/>
                </a:solidFill>
              </a:rPr>
              <a:t>both somewhat ON.</a:t>
            </a:r>
            <a:endParaRPr lang="en-US" sz="2400" dirty="0">
              <a:solidFill>
                <a:srgbClr val="0000FF"/>
              </a:solidFill>
            </a:endParaRPr>
          </a:p>
        </p:txBody>
      </p:sp>
      <p:sp>
        <p:nvSpPr>
          <p:cNvPr id="7" name="TextBox 6"/>
          <p:cNvSpPr txBox="1"/>
          <p:nvPr/>
        </p:nvSpPr>
        <p:spPr>
          <a:xfrm>
            <a:off x="6159500" y="2679700"/>
            <a:ext cx="2616200" cy="2677656"/>
          </a:xfrm>
          <a:prstGeom prst="rect">
            <a:avLst/>
          </a:prstGeom>
          <a:noFill/>
        </p:spPr>
        <p:txBody>
          <a:bodyPr wrap="square" rtlCol="0">
            <a:spAutoFit/>
          </a:bodyPr>
          <a:lstStyle/>
          <a:p>
            <a:r>
              <a:rPr lang="en-US" sz="2400" dirty="0" smtClean="0"/>
              <a:t>Circuit energy use (flow from +V input to 0 volts) occurs mostly during brief transition.  Thus, CMOS is a </a:t>
            </a:r>
            <a:r>
              <a:rPr lang="en-US" sz="2400" b="1" i="1" dirty="0" smtClean="0"/>
              <a:t>very</a:t>
            </a:r>
            <a:r>
              <a:rPr lang="en-US" sz="2400" dirty="0" smtClean="0"/>
              <a:t> low energy circuit.</a:t>
            </a:r>
          </a:p>
        </p:txBody>
      </p:sp>
      <p:sp>
        <p:nvSpPr>
          <p:cNvPr id="11" name="TextBox 10"/>
          <p:cNvSpPr txBox="1"/>
          <p:nvPr/>
        </p:nvSpPr>
        <p:spPr>
          <a:xfrm>
            <a:off x="6159500" y="5255776"/>
            <a:ext cx="2324100" cy="1569660"/>
          </a:xfrm>
          <a:prstGeom prst="rect">
            <a:avLst/>
          </a:prstGeom>
          <a:noFill/>
        </p:spPr>
        <p:txBody>
          <a:bodyPr wrap="square" rtlCol="0">
            <a:spAutoFit/>
          </a:bodyPr>
          <a:lstStyle/>
          <a:p>
            <a:r>
              <a:rPr lang="en-US" sz="2400" dirty="0" smtClean="0">
                <a:solidFill>
                  <a:srgbClr val="008000"/>
                </a:solidFill>
              </a:rPr>
              <a:t>CMOS is thus </a:t>
            </a:r>
            <a:r>
              <a:rPr lang="en-US" sz="2400" b="1" dirty="0" smtClean="0">
                <a:solidFill>
                  <a:srgbClr val="008000"/>
                </a:solidFill>
              </a:rPr>
              <a:t>very</a:t>
            </a:r>
            <a:r>
              <a:rPr lang="en-US" sz="2400" dirty="0" smtClean="0">
                <a:solidFill>
                  <a:srgbClr val="008000"/>
                </a:solidFill>
              </a:rPr>
              <a:t> low power even when </a:t>
            </a:r>
            <a:r>
              <a:rPr lang="en-US" sz="2400" dirty="0" smtClean="0">
                <a:solidFill>
                  <a:srgbClr val="FF0000"/>
                </a:solidFill>
              </a:rPr>
              <a:t>switched</a:t>
            </a:r>
            <a:r>
              <a:rPr lang="en-US" sz="2400" dirty="0" smtClean="0">
                <a:solidFill>
                  <a:srgbClr val="008000"/>
                </a:solidFill>
              </a:rPr>
              <a:t> </a:t>
            </a:r>
            <a:r>
              <a:rPr lang="en-US" sz="2400" b="1" i="1" u="sng" dirty="0" smtClean="0">
                <a:solidFill>
                  <a:srgbClr val="008000"/>
                </a:solidFill>
              </a:rPr>
              <a:t>OFTEN</a:t>
            </a:r>
            <a:r>
              <a:rPr lang="en-US" sz="2400" dirty="0" smtClean="0">
                <a:solidFill>
                  <a:srgbClr val="008000"/>
                </a:solidFill>
              </a:rPr>
              <a:t>.</a:t>
            </a:r>
          </a:p>
        </p:txBody>
      </p:sp>
      <p:sp>
        <p:nvSpPr>
          <p:cNvPr id="3" name="Date Placeholder 2"/>
          <p:cNvSpPr>
            <a:spLocks noGrp="1"/>
          </p:cNvSpPr>
          <p:nvPr>
            <p:ph type="dt" sz="half" idx="10"/>
          </p:nvPr>
        </p:nvSpPr>
        <p:spPr/>
        <p:txBody>
          <a:bodyPr/>
          <a:lstStyle/>
          <a:p>
            <a:r>
              <a:rPr lang="en-US" smtClean="0"/>
              <a:t>© 2018 by George B. Adams III</a:t>
            </a:r>
            <a:endParaRPr lang="en-US"/>
          </a:p>
        </p:txBody>
      </p:sp>
      <p:sp>
        <p:nvSpPr>
          <p:cNvPr id="8" name="Slide Number Placeholder 7"/>
          <p:cNvSpPr>
            <a:spLocks noGrp="1"/>
          </p:cNvSpPr>
          <p:nvPr>
            <p:ph type="sldNum" sz="quarter" idx="12"/>
          </p:nvPr>
        </p:nvSpPr>
        <p:spPr/>
        <p:txBody>
          <a:bodyPr/>
          <a:lstStyle/>
          <a:p>
            <a:fld id="{F616CA18-62AE-B34C-A151-070DF961BCFA}" type="slidenum">
              <a:rPr lang="en-US" smtClean="0"/>
              <a:pPr/>
              <a:t>56</a:t>
            </a:fld>
            <a:endParaRPr lang="en-US" dirty="0"/>
          </a:p>
        </p:txBody>
      </p:sp>
    </p:spTree>
    <p:extLst>
      <p:ext uri="{BB962C8B-B14F-4D97-AF65-F5344CB8AC3E}">
        <p14:creationId xmlns:p14="http://schemas.microsoft.com/office/powerpoint/2010/main" val="123288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AND operation defining truth table</a:t>
            </a:r>
            <a:endParaRPr lang="en-US" dirty="0"/>
          </a:p>
        </p:txBody>
      </p:sp>
      <p:sp>
        <p:nvSpPr>
          <p:cNvPr id="3" name="Content Placeholder 2"/>
          <p:cNvSpPr>
            <a:spLocks noGrp="1"/>
          </p:cNvSpPr>
          <p:nvPr>
            <p:ph idx="1"/>
          </p:nvPr>
        </p:nvSpPr>
        <p:spPr>
          <a:xfrm>
            <a:off x="457200" y="1088297"/>
            <a:ext cx="8420100" cy="4525963"/>
          </a:xfrm>
        </p:spPr>
        <p:txBody>
          <a:bodyPr/>
          <a:lstStyle/>
          <a:p>
            <a:pPr>
              <a:lnSpc>
                <a:spcPct val="90000"/>
              </a:lnSpc>
            </a:pPr>
            <a:r>
              <a:rPr lang="en-US" dirty="0" smtClean="0">
                <a:solidFill>
                  <a:srgbClr val="0000FF"/>
                </a:solidFill>
              </a:rPr>
              <a:t>AND</a:t>
            </a:r>
            <a:r>
              <a:rPr lang="en-US" dirty="0" smtClean="0"/>
              <a:t> (called conjunction by mathematicians)</a:t>
            </a:r>
          </a:p>
          <a:p>
            <a:pPr lvl="1">
              <a:lnSpc>
                <a:spcPct val="90000"/>
              </a:lnSpc>
            </a:pPr>
            <a:r>
              <a:rPr lang="en-US" dirty="0" smtClean="0"/>
              <a:t>A </a:t>
            </a:r>
            <a:r>
              <a:rPr lang="en-US" i="1" dirty="0" smtClean="0">
                <a:solidFill>
                  <a:srgbClr val="0000FF"/>
                </a:solidFill>
              </a:rPr>
              <a:t>AND</a:t>
            </a:r>
            <a:r>
              <a:rPr lang="en-US" dirty="0" smtClean="0"/>
              <a:t> B is written  A</a:t>
            </a:r>
            <a:r>
              <a:rPr lang="en-US" sz="2400" dirty="0" smtClean="0">
                <a:solidFill>
                  <a:srgbClr val="0000FF"/>
                </a:solidFill>
              </a:rPr>
              <a:t>∧</a:t>
            </a:r>
            <a:r>
              <a:rPr lang="en-US" dirty="0" smtClean="0"/>
              <a:t>B  or  AB </a:t>
            </a:r>
          </a:p>
          <a:p>
            <a:pPr lvl="1">
              <a:lnSpc>
                <a:spcPct val="90000"/>
              </a:lnSpc>
            </a:pPr>
            <a:r>
              <a:rPr lang="en-US" dirty="0" smtClean="0"/>
              <a:t>Truth tables using {T,F}, {0,1}</a:t>
            </a:r>
          </a:p>
        </p:txBody>
      </p:sp>
      <p:graphicFrame>
        <p:nvGraphicFramePr>
          <p:cNvPr id="4" name="Table 3"/>
          <p:cNvGraphicFramePr>
            <a:graphicFrameLocks noGrp="1"/>
          </p:cNvGraphicFramePr>
          <p:nvPr>
            <p:extLst>
              <p:ext uri="{D42A27DB-BD31-4B8C-83A1-F6EECF244321}">
                <p14:modId xmlns:p14="http://schemas.microsoft.com/office/powerpoint/2010/main" val="1171400235"/>
              </p:ext>
            </p:extLst>
          </p:nvPr>
        </p:nvGraphicFramePr>
        <p:xfrm>
          <a:off x="1606107" y="2853359"/>
          <a:ext cx="3098799" cy="2286000"/>
        </p:xfrm>
        <a:graphic>
          <a:graphicData uri="http://schemas.openxmlformats.org/drawingml/2006/table">
            <a:tbl>
              <a:tblPr firstRow="1" bandRow="1">
                <a:tableStyleId>{5C22544A-7EE6-4342-B048-85BDC9FD1C3A}</a:tableStyleId>
              </a:tblPr>
              <a:tblGrid>
                <a:gridCol w="1032933"/>
                <a:gridCol w="1032933"/>
                <a:gridCol w="1032933"/>
              </a:tblGrid>
              <a:tr h="370840">
                <a:tc>
                  <a:txBody>
                    <a:bodyPr/>
                    <a:lstStyle/>
                    <a:p>
                      <a:pPr algn="ctr"/>
                      <a:r>
                        <a:rPr lang="en-US" sz="2400" dirty="0" smtClean="0"/>
                        <a:t>A</a:t>
                      </a:r>
                      <a:endParaRPr lang="en-US" sz="2400" dirty="0"/>
                    </a:p>
                  </a:txBody>
                  <a:tcPr/>
                </a:tc>
                <a:tc>
                  <a:txBody>
                    <a:bodyPr/>
                    <a:lstStyle/>
                    <a:p>
                      <a:pPr algn="ctr"/>
                      <a:r>
                        <a:rPr lang="en-US" sz="2400" dirty="0" smtClean="0"/>
                        <a:t>B</a:t>
                      </a:r>
                      <a:endParaRPr lang="en-US" sz="2400" dirty="0"/>
                    </a:p>
                  </a:txBody>
                  <a:tcPr/>
                </a:tc>
                <a:tc>
                  <a:txBody>
                    <a:bodyPr/>
                    <a:lstStyle/>
                    <a:p>
                      <a:pPr algn="ctr"/>
                      <a:r>
                        <a:rPr lang="en-US" sz="2400" dirty="0" smtClean="0"/>
                        <a:t>A</a:t>
                      </a:r>
                      <a:r>
                        <a:rPr lang="en-US" sz="2400" i="1" dirty="0" smtClean="0"/>
                        <a:t> </a:t>
                      </a:r>
                      <a:r>
                        <a:rPr lang="en-US" sz="2400" i="0" dirty="0" smtClean="0"/>
                        <a:t>B</a:t>
                      </a:r>
                      <a:endParaRPr lang="en-US" sz="2400" i="0" dirty="0"/>
                    </a:p>
                  </a:txBody>
                  <a:tcPr/>
                </a:tc>
              </a:tr>
              <a:tr h="370840">
                <a:tc>
                  <a:txBody>
                    <a:bodyPr/>
                    <a:lstStyle/>
                    <a:p>
                      <a:pPr algn="ctr"/>
                      <a:r>
                        <a:rPr lang="en-US" sz="2400" dirty="0" smtClean="0"/>
                        <a:t>F</a:t>
                      </a:r>
                      <a:endParaRPr lang="en-US" sz="2400" dirty="0"/>
                    </a:p>
                  </a:txBody>
                  <a:tcPr/>
                </a:tc>
                <a:tc>
                  <a:txBody>
                    <a:bodyPr/>
                    <a:lstStyle/>
                    <a:p>
                      <a:pPr algn="ctr"/>
                      <a:r>
                        <a:rPr lang="en-US" sz="2400" dirty="0" smtClean="0"/>
                        <a:t>F</a:t>
                      </a:r>
                      <a:endParaRPr lang="en-US" sz="2400" dirty="0"/>
                    </a:p>
                  </a:txBody>
                  <a:tcPr/>
                </a:tc>
                <a:tc>
                  <a:txBody>
                    <a:bodyPr/>
                    <a:lstStyle/>
                    <a:p>
                      <a:pPr algn="ctr"/>
                      <a:r>
                        <a:rPr lang="en-US" sz="2400" dirty="0" smtClean="0"/>
                        <a:t>F</a:t>
                      </a:r>
                      <a:endParaRPr lang="en-US" sz="2400" dirty="0"/>
                    </a:p>
                  </a:txBody>
                  <a:tcPr/>
                </a:tc>
              </a:tr>
              <a:tr h="370840">
                <a:tc>
                  <a:txBody>
                    <a:bodyPr/>
                    <a:lstStyle/>
                    <a:p>
                      <a:pPr algn="ctr"/>
                      <a:r>
                        <a:rPr lang="en-US" sz="2400" dirty="0" smtClean="0"/>
                        <a:t>F</a:t>
                      </a:r>
                      <a:endParaRPr lang="en-US" sz="2400" dirty="0"/>
                    </a:p>
                  </a:txBody>
                  <a:tcPr/>
                </a:tc>
                <a:tc>
                  <a:txBody>
                    <a:bodyPr/>
                    <a:lstStyle/>
                    <a:p>
                      <a:pPr algn="ctr"/>
                      <a:r>
                        <a:rPr lang="en-US" sz="2400" dirty="0" smtClean="0"/>
                        <a:t>T</a:t>
                      </a:r>
                      <a:endParaRPr lang="en-US" sz="2400" dirty="0"/>
                    </a:p>
                  </a:txBody>
                  <a:tcPr/>
                </a:tc>
                <a:tc>
                  <a:txBody>
                    <a:bodyPr/>
                    <a:lstStyle/>
                    <a:p>
                      <a:pPr algn="ctr"/>
                      <a:r>
                        <a:rPr lang="en-US" sz="2400" dirty="0" smtClean="0"/>
                        <a:t>F</a:t>
                      </a:r>
                      <a:endParaRPr lang="en-US" sz="2400" dirty="0"/>
                    </a:p>
                  </a:txBody>
                  <a:tcPr/>
                </a:tc>
              </a:tr>
              <a:tr h="370840">
                <a:tc>
                  <a:txBody>
                    <a:bodyPr/>
                    <a:lstStyle/>
                    <a:p>
                      <a:pPr algn="ctr"/>
                      <a:r>
                        <a:rPr lang="en-US" sz="2400" dirty="0" smtClean="0"/>
                        <a:t>T</a:t>
                      </a:r>
                      <a:endParaRPr lang="en-US" sz="2400" dirty="0"/>
                    </a:p>
                  </a:txBody>
                  <a:tcPr/>
                </a:tc>
                <a:tc>
                  <a:txBody>
                    <a:bodyPr/>
                    <a:lstStyle/>
                    <a:p>
                      <a:pPr algn="ctr"/>
                      <a:r>
                        <a:rPr lang="en-US" sz="2400" dirty="0" smtClean="0"/>
                        <a:t>F</a:t>
                      </a:r>
                      <a:endParaRPr lang="en-US" sz="2400" dirty="0"/>
                    </a:p>
                  </a:txBody>
                  <a:tcPr/>
                </a:tc>
                <a:tc>
                  <a:txBody>
                    <a:bodyPr/>
                    <a:lstStyle/>
                    <a:p>
                      <a:pPr algn="ctr"/>
                      <a:r>
                        <a:rPr lang="en-US" sz="2400" dirty="0" smtClean="0"/>
                        <a:t>F</a:t>
                      </a:r>
                      <a:endParaRPr lang="en-US" sz="2400" dirty="0"/>
                    </a:p>
                  </a:txBody>
                  <a:tcPr/>
                </a:tc>
              </a:tr>
              <a:tr h="370840">
                <a:tc>
                  <a:txBody>
                    <a:bodyPr/>
                    <a:lstStyle/>
                    <a:p>
                      <a:pPr algn="ctr"/>
                      <a:r>
                        <a:rPr lang="en-US" sz="2400" dirty="0" smtClean="0"/>
                        <a:t>T</a:t>
                      </a:r>
                      <a:endParaRPr lang="en-US" sz="2400" dirty="0"/>
                    </a:p>
                  </a:txBody>
                  <a:tcPr/>
                </a:tc>
                <a:tc>
                  <a:txBody>
                    <a:bodyPr/>
                    <a:lstStyle/>
                    <a:p>
                      <a:pPr algn="ctr"/>
                      <a:r>
                        <a:rPr lang="en-US" sz="2400" dirty="0" smtClean="0"/>
                        <a:t>T</a:t>
                      </a:r>
                      <a:endParaRPr lang="en-US" sz="2400" dirty="0"/>
                    </a:p>
                  </a:txBody>
                  <a:tcPr/>
                </a:tc>
                <a:tc>
                  <a:txBody>
                    <a:bodyPr/>
                    <a:lstStyle/>
                    <a:p>
                      <a:pPr algn="ctr"/>
                      <a:r>
                        <a:rPr lang="en-US" sz="2400" dirty="0" smtClean="0"/>
                        <a:t>T</a:t>
                      </a:r>
                      <a:endParaRPr lang="en-US" sz="24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741157596"/>
              </p:ext>
            </p:extLst>
          </p:nvPr>
        </p:nvGraphicFramePr>
        <p:xfrm>
          <a:off x="5142937" y="2866059"/>
          <a:ext cx="3098799" cy="2286000"/>
        </p:xfrm>
        <a:graphic>
          <a:graphicData uri="http://schemas.openxmlformats.org/drawingml/2006/table">
            <a:tbl>
              <a:tblPr firstRow="1" bandRow="1">
                <a:tableStyleId>{5C22544A-7EE6-4342-B048-85BDC9FD1C3A}</a:tableStyleId>
              </a:tblPr>
              <a:tblGrid>
                <a:gridCol w="1032933"/>
                <a:gridCol w="1032933"/>
                <a:gridCol w="1032933"/>
              </a:tblGrid>
              <a:tr h="370840">
                <a:tc>
                  <a:txBody>
                    <a:bodyPr/>
                    <a:lstStyle/>
                    <a:p>
                      <a:pPr algn="ctr"/>
                      <a:r>
                        <a:rPr lang="en-US" sz="2400" dirty="0" smtClean="0"/>
                        <a:t>A</a:t>
                      </a:r>
                      <a:endParaRPr lang="en-US" sz="2400" dirty="0"/>
                    </a:p>
                  </a:txBody>
                  <a:tcPr/>
                </a:tc>
                <a:tc>
                  <a:txBody>
                    <a:bodyPr/>
                    <a:lstStyle/>
                    <a:p>
                      <a:pPr algn="ctr"/>
                      <a:r>
                        <a:rPr lang="en-US" sz="2400" dirty="0" smtClean="0"/>
                        <a:t>B</a:t>
                      </a:r>
                      <a:endParaRPr lang="en-US" sz="2400" dirty="0"/>
                    </a:p>
                  </a:txBody>
                  <a:tcPr/>
                </a:tc>
                <a:tc>
                  <a:txBody>
                    <a:bodyPr/>
                    <a:lstStyle/>
                    <a:p>
                      <a:pPr algn="ctr"/>
                      <a:r>
                        <a:rPr lang="en-US" sz="2400" dirty="0" smtClean="0"/>
                        <a:t>A</a:t>
                      </a:r>
                      <a:r>
                        <a:rPr lang="en-US" sz="2400" i="1" dirty="0" smtClean="0"/>
                        <a:t> </a:t>
                      </a:r>
                      <a:r>
                        <a:rPr lang="en-US" sz="2400" i="0" dirty="0" smtClean="0"/>
                        <a:t>B</a:t>
                      </a:r>
                      <a:endParaRPr lang="en-US" sz="2400" i="0" dirty="0"/>
                    </a:p>
                  </a:txBody>
                  <a:tcPr/>
                </a:tc>
              </a:tr>
              <a:tr h="370840">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r>
              <a:tr h="370840">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r>
              <a:tr h="370840">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r>
              <a:tr h="370840">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r>
            </a:tbl>
          </a:graphicData>
        </a:graphic>
      </p:graphicFrame>
      <p:sp>
        <p:nvSpPr>
          <p:cNvPr id="5" name="Date Placeholder 4"/>
          <p:cNvSpPr>
            <a:spLocks noGrp="1"/>
          </p:cNvSpPr>
          <p:nvPr>
            <p:ph type="dt" sz="half" idx="10"/>
          </p:nvPr>
        </p:nvSpPr>
        <p:spPr/>
        <p:txBody>
          <a:bodyPr/>
          <a:lstStyle/>
          <a:p>
            <a:r>
              <a:rPr lang="en-US" smtClean="0"/>
              <a:t>© 2018 by George B. Adams III</a:t>
            </a:r>
            <a:endParaRPr lang="en-US"/>
          </a:p>
        </p:txBody>
      </p:sp>
      <p:sp>
        <p:nvSpPr>
          <p:cNvPr id="7" name="Slide Number Placeholder 6"/>
          <p:cNvSpPr>
            <a:spLocks noGrp="1"/>
          </p:cNvSpPr>
          <p:nvPr>
            <p:ph type="sldNum" sz="quarter" idx="12"/>
          </p:nvPr>
        </p:nvSpPr>
        <p:spPr/>
        <p:txBody>
          <a:bodyPr/>
          <a:lstStyle/>
          <a:p>
            <a:fld id="{F616CA18-62AE-B34C-A151-070DF961BCFA}" type="slidenum">
              <a:rPr lang="en-US" smtClean="0"/>
              <a:pPr/>
              <a:t>57</a:t>
            </a:fld>
            <a:endParaRPr lang="en-US"/>
          </a:p>
        </p:txBody>
      </p:sp>
    </p:spTree>
    <p:extLst>
      <p:ext uri="{BB962C8B-B14F-4D97-AF65-F5344CB8AC3E}">
        <p14:creationId xmlns:p14="http://schemas.microsoft.com/office/powerpoint/2010/main" val="7904265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operation</a:t>
            </a:r>
            <a:endParaRPr lang="en-US" dirty="0"/>
          </a:p>
        </p:txBody>
      </p:sp>
      <p:sp>
        <p:nvSpPr>
          <p:cNvPr id="3" name="Content Placeholder 2"/>
          <p:cNvSpPr>
            <a:spLocks noGrp="1"/>
          </p:cNvSpPr>
          <p:nvPr>
            <p:ph idx="1"/>
          </p:nvPr>
        </p:nvSpPr>
        <p:spPr/>
        <p:txBody>
          <a:bodyPr/>
          <a:lstStyle/>
          <a:p>
            <a:r>
              <a:rPr lang="en-US" dirty="0" smtClean="0"/>
              <a:t>OR (called disjunction)</a:t>
            </a:r>
          </a:p>
          <a:p>
            <a:pPr lvl="1"/>
            <a:r>
              <a:rPr lang="en-US" dirty="0" smtClean="0"/>
              <a:t>A </a:t>
            </a:r>
            <a:r>
              <a:rPr lang="en-US" i="1" dirty="0" smtClean="0"/>
              <a:t>OR</a:t>
            </a:r>
            <a:r>
              <a:rPr lang="en-US" dirty="0" smtClean="0"/>
              <a:t> B is written  A</a:t>
            </a:r>
            <a:r>
              <a:rPr lang="en-US" sz="2400" dirty="0" smtClean="0"/>
              <a:t>∨</a:t>
            </a:r>
            <a:r>
              <a:rPr lang="en-US" dirty="0" smtClean="0"/>
              <a:t>B  or  A+B</a:t>
            </a:r>
          </a:p>
          <a:p>
            <a:pPr lvl="1"/>
            <a:endParaRPr lang="en-US" dirty="0" smtClean="0"/>
          </a:p>
          <a:p>
            <a:pPr lvl="1"/>
            <a:endParaRPr lang="en-US" dirty="0"/>
          </a:p>
        </p:txBody>
      </p:sp>
      <p:graphicFrame>
        <p:nvGraphicFramePr>
          <p:cNvPr id="4" name="Table 3"/>
          <p:cNvGraphicFramePr>
            <a:graphicFrameLocks noGrp="1"/>
          </p:cNvGraphicFramePr>
          <p:nvPr>
            <p:extLst/>
          </p:nvPr>
        </p:nvGraphicFramePr>
        <p:xfrm>
          <a:off x="1054099" y="3695700"/>
          <a:ext cx="2844801" cy="2286000"/>
        </p:xfrm>
        <a:graphic>
          <a:graphicData uri="http://schemas.openxmlformats.org/drawingml/2006/table">
            <a:tbl>
              <a:tblPr firstRow="1" bandRow="1">
                <a:tableStyleId>{5C22544A-7EE6-4342-B048-85BDC9FD1C3A}</a:tableStyleId>
              </a:tblPr>
              <a:tblGrid>
                <a:gridCol w="948267"/>
                <a:gridCol w="948267"/>
                <a:gridCol w="948267"/>
              </a:tblGrid>
              <a:tr h="370840">
                <a:tc>
                  <a:txBody>
                    <a:bodyPr/>
                    <a:lstStyle/>
                    <a:p>
                      <a:pPr algn="ctr"/>
                      <a:r>
                        <a:rPr lang="en-US" sz="2400" dirty="0" smtClean="0"/>
                        <a:t>A</a:t>
                      </a:r>
                      <a:endParaRPr lang="en-US" sz="2400" dirty="0"/>
                    </a:p>
                  </a:txBody>
                  <a:tcPr/>
                </a:tc>
                <a:tc>
                  <a:txBody>
                    <a:bodyPr/>
                    <a:lstStyle/>
                    <a:p>
                      <a:pPr algn="ctr"/>
                      <a:r>
                        <a:rPr lang="en-US" sz="2400" dirty="0" smtClean="0"/>
                        <a:t>B</a:t>
                      </a:r>
                      <a:endParaRPr lang="en-US" sz="2400" dirty="0"/>
                    </a:p>
                  </a:txBody>
                  <a:tcPr/>
                </a:tc>
                <a:tc>
                  <a:txBody>
                    <a:bodyPr/>
                    <a:lstStyle/>
                    <a:p>
                      <a:pPr algn="ctr"/>
                      <a:r>
                        <a:rPr lang="en-US" sz="2400" i="0" dirty="0" smtClean="0"/>
                        <a:t>A + B</a:t>
                      </a:r>
                      <a:endParaRPr lang="en-US" sz="2400" i="0" dirty="0"/>
                    </a:p>
                  </a:txBody>
                  <a:tcPr/>
                </a:tc>
              </a:tr>
              <a:tr h="370840">
                <a:tc>
                  <a:txBody>
                    <a:bodyPr/>
                    <a:lstStyle/>
                    <a:p>
                      <a:pPr algn="ctr"/>
                      <a:r>
                        <a:rPr lang="en-US" sz="2400" dirty="0" smtClean="0"/>
                        <a:t>F</a:t>
                      </a:r>
                      <a:endParaRPr lang="en-US" sz="2400" dirty="0"/>
                    </a:p>
                  </a:txBody>
                  <a:tcPr/>
                </a:tc>
                <a:tc>
                  <a:txBody>
                    <a:bodyPr/>
                    <a:lstStyle/>
                    <a:p>
                      <a:pPr algn="ctr"/>
                      <a:r>
                        <a:rPr lang="en-US" sz="2400" dirty="0" smtClean="0"/>
                        <a:t>F</a:t>
                      </a:r>
                      <a:endParaRPr lang="en-US" sz="2400" dirty="0"/>
                    </a:p>
                  </a:txBody>
                  <a:tcPr/>
                </a:tc>
                <a:tc>
                  <a:txBody>
                    <a:bodyPr/>
                    <a:lstStyle/>
                    <a:p>
                      <a:pPr algn="ctr"/>
                      <a:r>
                        <a:rPr lang="en-US" sz="2400" dirty="0" smtClean="0"/>
                        <a:t>F</a:t>
                      </a:r>
                      <a:endParaRPr lang="en-US" sz="2400" dirty="0"/>
                    </a:p>
                  </a:txBody>
                  <a:tcPr/>
                </a:tc>
              </a:tr>
              <a:tr h="370840">
                <a:tc>
                  <a:txBody>
                    <a:bodyPr/>
                    <a:lstStyle/>
                    <a:p>
                      <a:pPr algn="ctr"/>
                      <a:r>
                        <a:rPr lang="en-US" sz="2400" dirty="0" smtClean="0"/>
                        <a:t>F</a:t>
                      </a:r>
                      <a:endParaRPr lang="en-US" sz="2400" dirty="0"/>
                    </a:p>
                  </a:txBody>
                  <a:tcPr/>
                </a:tc>
                <a:tc>
                  <a:txBody>
                    <a:bodyPr/>
                    <a:lstStyle/>
                    <a:p>
                      <a:pPr algn="ctr"/>
                      <a:r>
                        <a:rPr lang="en-US" sz="2400" dirty="0" smtClean="0"/>
                        <a:t>T</a:t>
                      </a:r>
                      <a:endParaRPr lang="en-US" sz="2400" dirty="0"/>
                    </a:p>
                  </a:txBody>
                  <a:tcPr/>
                </a:tc>
                <a:tc>
                  <a:txBody>
                    <a:bodyPr/>
                    <a:lstStyle/>
                    <a:p>
                      <a:pPr algn="ctr"/>
                      <a:r>
                        <a:rPr lang="en-US" sz="2400" dirty="0" smtClean="0"/>
                        <a:t>T</a:t>
                      </a:r>
                      <a:endParaRPr lang="en-US" sz="2400" dirty="0"/>
                    </a:p>
                  </a:txBody>
                  <a:tcPr/>
                </a:tc>
              </a:tr>
              <a:tr h="370840">
                <a:tc>
                  <a:txBody>
                    <a:bodyPr/>
                    <a:lstStyle/>
                    <a:p>
                      <a:pPr algn="ctr"/>
                      <a:r>
                        <a:rPr lang="en-US" sz="2400" dirty="0" smtClean="0"/>
                        <a:t>T</a:t>
                      </a:r>
                      <a:endParaRPr lang="en-US" sz="2400" dirty="0"/>
                    </a:p>
                  </a:txBody>
                  <a:tcPr/>
                </a:tc>
                <a:tc>
                  <a:txBody>
                    <a:bodyPr/>
                    <a:lstStyle/>
                    <a:p>
                      <a:pPr algn="ctr"/>
                      <a:r>
                        <a:rPr lang="en-US" sz="2400" dirty="0" smtClean="0"/>
                        <a:t>F</a:t>
                      </a:r>
                      <a:endParaRPr lang="en-US" sz="2400" dirty="0"/>
                    </a:p>
                  </a:txBody>
                  <a:tcPr/>
                </a:tc>
                <a:tc>
                  <a:txBody>
                    <a:bodyPr/>
                    <a:lstStyle/>
                    <a:p>
                      <a:pPr algn="ctr"/>
                      <a:r>
                        <a:rPr lang="en-US" sz="2400" dirty="0" smtClean="0"/>
                        <a:t>T</a:t>
                      </a:r>
                      <a:endParaRPr lang="en-US" sz="2400" dirty="0"/>
                    </a:p>
                  </a:txBody>
                  <a:tcPr/>
                </a:tc>
              </a:tr>
              <a:tr h="370840">
                <a:tc>
                  <a:txBody>
                    <a:bodyPr/>
                    <a:lstStyle/>
                    <a:p>
                      <a:pPr algn="ctr"/>
                      <a:r>
                        <a:rPr lang="en-US" sz="2400" dirty="0" smtClean="0"/>
                        <a:t>T</a:t>
                      </a:r>
                      <a:endParaRPr lang="en-US" sz="2400" dirty="0"/>
                    </a:p>
                  </a:txBody>
                  <a:tcPr/>
                </a:tc>
                <a:tc>
                  <a:txBody>
                    <a:bodyPr/>
                    <a:lstStyle/>
                    <a:p>
                      <a:pPr algn="ctr"/>
                      <a:r>
                        <a:rPr lang="en-US" sz="2400" dirty="0" smtClean="0"/>
                        <a:t>T</a:t>
                      </a:r>
                      <a:endParaRPr lang="en-US" sz="2400" dirty="0"/>
                    </a:p>
                  </a:txBody>
                  <a:tcPr/>
                </a:tc>
                <a:tc>
                  <a:txBody>
                    <a:bodyPr/>
                    <a:lstStyle/>
                    <a:p>
                      <a:pPr algn="ctr"/>
                      <a:r>
                        <a:rPr lang="en-US" sz="2400" dirty="0" smtClean="0"/>
                        <a:t>T</a:t>
                      </a:r>
                      <a:endParaRPr lang="en-US" sz="2400" dirty="0"/>
                    </a:p>
                  </a:txBody>
                  <a:tcPr/>
                </a:tc>
              </a:tr>
            </a:tbl>
          </a:graphicData>
        </a:graphic>
      </p:graphicFrame>
      <p:graphicFrame>
        <p:nvGraphicFramePr>
          <p:cNvPr id="5" name="Table 4"/>
          <p:cNvGraphicFramePr>
            <a:graphicFrameLocks noGrp="1"/>
          </p:cNvGraphicFramePr>
          <p:nvPr>
            <p:extLst/>
          </p:nvPr>
        </p:nvGraphicFramePr>
        <p:xfrm>
          <a:off x="4952999" y="3708400"/>
          <a:ext cx="2844801" cy="2286000"/>
        </p:xfrm>
        <a:graphic>
          <a:graphicData uri="http://schemas.openxmlformats.org/drawingml/2006/table">
            <a:tbl>
              <a:tblPr firstRow="1" bandRow="1">
                <a:tableStyleId>{5C22544A-7EE6-4342-B048-85BDC9FD1C3A}</a:tableStyleId>
              </a:tblPr>
              <a:tblGrid>
                <a:gridCol w="948267"/>
                <a:gridCol w="948267"/>
                <a:gridCol w="948267"/>
              </a:tblGrid>
              <a:tr h="370840">
                <a:tc>
                  <a:txBody>
                    <a:bodyPr/>
                    <a:lstStyle/>
                    <a:p>
                      <a:pPr algn="ctr"/>
                      <a:r>
                        <a:rPr lang="en-US" sz="2400" dirty="0" smtClean="0"/>
                        <a:t>A</a:t>
                      </a:r>
                      <a:endParaRPr lang="en-US" sz="2400" dirty="0"/>
                    </a:p>
                  </a:txBody>
                  <a:tcPr/>
                </a:tc>
                <a:tc>
                  <a:txBody>
                    <a:bodyPr/>
                    <a:lstStyle/>
                    <a:p>
                      <a:pPr algn="ctr"/>
                      <a:r>
                        <a:rPr lang="en-US" sz="2400" dirty="0" smtClean="0"/>
                        <a:t>B</a:t>
                      </a:r>
                      <a:endParaRPr lang="en-US" sz="2400" dirty="0"/>
                    </a:p>
                  </a:txBody>
                  <a:tcPr/>
                </a:tc>
                <a:tc>
                  <a:txBody>
                    <a:bodyPr/>
                    <a:lstStyle/>
                    <a:p>
                      <a:pPr algn="ctr"/>
                      <a:r>
                        <a:rPr lang="en-US" sz="2400" i="0" dirty="0" smtClean="0"/>
                        <a:t>A + B</a:t>
                      </a:r>
                      <a:endParaRPr lang="en-US" sz="2400" i="0" dirty="0"/>
                    </a:p>
                  </a:txBody>
                  <a:tcPr/>
                </a:tc>
              </a:tr>
              <a:tr h="370840">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r>
              <a:tr h="370840">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r>
              <a:tr h="370840">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r>
              <a:tr h="370840">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r>
            </a:tbl>
          </a:graphicData>
        </a:graphic>
      </p:graphicFrame>
      <p:sp>
        <p:nvSpPr>
          <p:cNvPr id="6" name="Date Placeholder 5"/>
          <p:cNvSpPr>
            <a:spLocks noGrp="1"/>
          </p:cNvSpPr>
          <p:nvPr>
            <p:ph type="dt" sz="half" idx="10"/>
          </p:nvPr>
        </p:nvSpPr>
        <p:spPr/>
        <p:txBody>
          <a:bodyPr/>
          <a:lstStyle/>
          <a:p>
            <a:r>
              <a:rPr lang="en-US" smtClean="0"/>
              <a:t>© 2018 by George B. Adams III</a:t>
            </a:r>
            <a:endParaRPr lang="en-US"/>
          </a:p>
        </p:txBody>
      </p:sp>
      <p:sp>
        <p:nvSpPr>
          <p:cNvPr id="7" name="Slide Number Placeholder 6"/>
          <p:cNvSpPr>
            <a:spLocks noGrp="1"/>
          </p:cNvSpPr>
          <p:nvPr>
            <p:ph type="sldNum" sz="quarter" idx="12"/>
          </p:nvPr>
        </p:nvSpPr>
        <p:spPr/>
        <p:txBody>
          <a:bodyPr/>
          <a:lstStyle/>
          <a:p>
            <a:fld id="{F616CA18-62AE-B34C-A151-070DF961BCFA}" type="slidenum">
              <a:rPr lang="en-US" smtClean="0"/>
              <a:pPr/>
              <a:t>58</a:t>
            </a:fld>
            <a:endParaRPr lang="en-US"/>
          </a:p>
        </p:txBody>
      </p:sp>
    </p:spTree>
    <p:extLst>
      <p:ext uri="{BB962C8B-B14F-4D97-AF65-F5344CB8AC3E}">
        <p14:creationId xmlns:p14="http://schemas.microsoft.com/office/powerpoint/2010/main" val="4470450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Example</a:t>
            </a:r>
            <a:endParaRPr lang="en-US" dirty="0"/>
          </a:p>
        </p:txBody>
      </p:sp>
      <p:sp>
        <p:nvSpPr>
          <p:cNvPr id="3" name="Content Placeholder 2"/>
          <p:cNvSpPr>
            <a:spLocks noGrp="1"/>
          </p:cNvSpPr>
          <p:nvPr>
            <p:ph idx="1"/>
          </p:nvPr>
        </p:nvSpPr>
        <p:spPr/>
        <p:txBody>
          <a:bodyPr/>
          <a:lstStyle/>
          <a:p>
            <a:r>
              <a:rPr lang="en-US" dirty="0" smtClean="0"/>
              <a:t>Construct and discuss several truth tables</a:t>
            </a:r>
          </a:p>
          <a:p>
            <a:r>
              <a:rPr lang="en-US" dirty="0" smtClean="0"/>
              <a:t>Use your paper and writing implement</a:t>
            </a:r>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59</a:t>
            </a:fld>
            <a:endParaRPr lang="en-US"/>
          </a:p>
        </p:txBody>
      </p:sp>
    </p:spTree>
    <p:extLst>
      <p:ext uri="{BB962C8B-B14F-4D97-AF65-F5344CB8AC3E}">
        <p14:creationId xmlns:p14="http://schemas.microsoft.com/office/powerpoint/2010/main" val="1366440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CS250 – General Information</a:t>
            </a:r>
            <a:endParaRPr lang="en-US" dirty="0"/>
          </a:p>
        </p:txBody>
      </p:sp>
      <p:sp>
        <p:nvSpPr>
          <p:cNvPr id="3" name="Content Placeholder 2"/>
          <p:cNvSpPr>
            <a:spLocks noGrp="1"/>
          </p:cNvSpPr>
          <p:nvPr>
            <p:ph idx="1"/>
          </p:nvPr>
        </p:nvSpPr>
        <p:spPr>
          <a:xfrm>
            <a:off x="457199" y="1207008"/>
            <a:ext cx="8621927" cy="5230368"/>
          </a:xfrm>
        </p:spPr>
        <p:txBody>
          <a:bodyPr>
            <a:normAutofit fontScale="92500"/>
          </a:bodyPr>
          <a:lstStyle/>
          <a:p>
            <a:r>
              <a:rPr lang="en-US" dirty="0" smtClean="0"/>
              <a:t>Prof. Adams</a:t>
            </a:r>
          </a:p>
          <a:p>
            <a:pPr lvl="1"/>
            <a:r>
              <a:rPr lang="en-US" dirty="0" smtClean="0"/>
              <a:t>My office:  HAAS 122</a:t>
            </a:r>
          </a:p>
          <a:p>
            <a:pPr lvl="1"/>
            <a:r>
              <a:rPr lang="en-US" dirty="0" smtClean="0"/>
              <a:t>Email:  </a:t>
            </a:r>
            <a:r>
              <a:rPr lang="en-US" dirty="0" smtClean="0">
                <a:hlinkClick r:id="rId3"/>
              </a:rPr>
              <a:t>gba@purdue.edu</a:t>
            </a:r>
            <a:endParaRPr lang="en-US" dirty="0" smtClean="0"/>
          </a:p>
          <a:p>
            <a:r>
              <a:rPr lang="en-US" dirty="0" smtClean="0"/>
              <a:t>GTAs</a:t>
            </a:r>
          </a:p>
          <a:p>
            <a:pPr lvl="1"/>
            <a:r>
              <a:rPr lang="en-US" dirty="0" smtClean="0"/>
              <a:t>Labs and office hours in LWSN B160</a:t>
            </a:r>
            <a:br>
              <a:rPr lang="en-US" dirty="0" smtClean="0"/>
            </a:br>
            <a:endParaRPr lang="en-US" dirty="0" smtClean="0"/>
          </a:p>
          <a:p>
            <a:r>
              <a:rPr lang="en-US" dirty="0" smtClean="0"/>
              <a:t>Blackboard hosts syllabus, assignments, solutions, grades, announcements, lecture slides, supplemental material; course policies details</a:t>
            </a:r>
          </a:p>
          <a:p>
            <a:r>
              <a:rPr lang="en-US" dirty="0" err="1" smtClean="0"/>
              <a:t>Piazza.com</a:t>
            </a:r>
            <a:r>
              <a:rPr lang="en-US" dirty="0" smtClean="0"/>
              <a:t> hosts online discussion </a:t>
            </a:r>
          </a:p>
          <a:p>
            <a:endParaRPr lang="en-US" dirty="0" smtClean="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6</a:t>
            </a:fld>
            <a:endParaRPr lang="en-US"/>
          </a:p>
        </p:txBody>
      </p:sp>
    </p:spTree>
    <p:extLst>
      <p:ext uri="{BB962C8B-B14F-4D97-AF65-F5344CB8AC3E}">
        <p14:creationId xmlns:p14="http://schemas.microsoft.com/office/powerpoint/2010/main" val="1747890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many 2-input operations exist?</a:t>
            </a:r>
            <a:endParaRPr lang="en-US" dirty="0"/>
          </a:p>
        </p:txBody>
      </p:sp>
      <p:sp>
        <p:nvSpPr>
          <p:cNvPr id="3" name="Content Placeholder 2"/>
          <p:cNvSpPr>
            <a:spLocks noGrp="1"/>
          </p:cNvSpPr>
          <p:nvPr>
            <p:ph idx="1"/>
          </p:nvPr>
        </p:nvSpPr>
        <p:spPr>
          <a:xfrm>
            <a:off x="457200" y="1343878"/>
            <a:ext cx="8229600" cy="5156200"/>
          </a:xfrm>
        </p:spPr>
        <p:txBody>
          <a:bodyPr>
            <a:normAutofit/>
          </a:bodyPr>
          <a:lstStyle/>
          <a:p>
            <a:r>
              <a:rPr lang="en-US" dirty="0" smtClean="0"/>
              <a:t>Define an arbitrary 2-input operation with symbol ☉ by filling in its truth table:</a:t>
            </a:r>
          </a:p>
          <a:p>
            <a:endParaRPr lang="en-US" dirty="0" smtClean="0"/>
          </a:p>
          <a:p>
            <a:endParaRPr lang="en-US" dirty="0"/>
          </a:p>
          <a:p>
            <a:endParaRPr lang="en-US" dirty="0" smtClean="0"/>
          </a:p>
          <a:p>
            <a:endParaRPr lang="en-US" dirty="0"/>
          </a:p>
          <a:p>
            <a:r>
              <a:rPr lang="en-US" dirty="0" smtClean="0">
                <a:solidFill>
                  <a:srgbClr val="0432FF"/>
                </a:solidFill>
              </a:rPr>
              <a:t>Defining </a:t>
            </a:r>
            <a:r>
              <a:rPr lang="en-US" dirty="0">
                <a:solidFill>
                  <a:srgbClr val="0432FF"/>
                </a:solidFill>
              </a:rPr>
              <a:t>☉ </a:t>
            </a:r>
            <a:r>
              <a:rPr lang="en-US" dirty="0" smtClean="0">
                <a:solidFill>
                  <a:srgbClr val="0432FF"/>
                </a:solidFill>
              </a:rPr>
              <a:t>requires 4 independent choices from a set of 2 symbols</a:t>
            </a:r>
            <a:r>
              <a:rPr lang="en-US" dirty="0" smtClean="0"/>
              <a:t>, there are 2</a:t>
            </a:r>
            <a:r>
              <a:rPr lang="en-US" baseline="30000" dirty="0" smtClean="0"/>
              <a:t>4</a:t>
            </a:r>
            <a:r>
              <a:rPr lang="en-US" dirty="0" smtClean="0"/>
              <a:t> ways</a:t>
            </a:r>
            <a:br>
              <a:rPr lang="en-US" dirty="0" smtClean="0"/>
            </a:br>
            <a:r>
              <a:rPr lang="en-US" dirty="0" smtClean="0"/>
              <a:t>∴ 2</a:t>
            </a:r>
            <a:r>
              <a:rPr lang="en-US" baseline="30000" dirty="0" smtClean="0"/>
              <a:t>4</a:t>
            </a:r>
            <a:r>
              <a:rPr lang="en-US" dirty="0" smtClean="0"/>
              <a:t> = 16   2-input operations</a:t>
            </a:r>
            <a:endParaRPr lang="en-US" dirty="0"/>
          </a:p>
        </p:txBody>
      </p:sp>
      <p:graphicFrame>
        <p:nvGraphicFramePr>
          <p:cNvPr id="5" name="Table 4"/>
          <p:cNvGraphicFramePr>
            <a:graphicFrameLocks noGrp="1"/>
          </p:cNvGraphicFramePr>
          <p:nvPr>
            <p:extLst/>
          </p:nvPr>
        </p:nvGraphicFramePr>
        <p:xfrm>
          <a:off x="1155701" y="2432819"/>
          <a:ext cx="6406524" cy="2286000"/>
        </p:xfrm>
        <a:graphic>
          <a:graphicData uri="http://schemas.openxmlformats.org/drawingml/2006/table">
            <a:tbl>
              <a:tblPr firstRow="1" bandRow="1">
                <a:tableStyleId>{5C22544A-7EE6-4342-B048-85BDC9FD1C3A}</a:tableStyleId>
              </a:tblPr>
              <a:tblGrid>
                <a:gridCol w="708638"/>
                <a:gridCol w="640866"/>
                <a:gridCol w="5057020"/>
              </a:tblGrid>
              <a:tr h="370840">
                <a:tc>
                  <a:txBody>
                    <a:bodyPr/>
                    <a:lstStyle/>
                    <a:p>
                      <a:pPr algn="ctr"/>
                      <a:r>
                        <a:rPr lang="en-US" sz="2400" dirty="0" smtClean="0"/>
                        <a:t>A</a:t>
                      </a:r>
                      <a:endParaRPr lang="en-US" sz="2400" dirty="0"/>
                    </a:p>
                  </a:txBody>
                  <a:tcPr/>
                </a:tc>
                <a:tc>
                  <a:txBody>
                    <a:bodyPr/>
                    <a:lstStyle/>
                    <a:p>
                      <a:pPr algn="ctr"/>
                      <a:r>
                        <a:rPr lang="en-US" sz="2400" dirty="0" smtClean="0"/>
                        <a:t>B</a:t>
                      </a:r>
                      <a:endParaRPr lang="en-US" sz="2400" dirty="0"/>
                    </a:p>
                  </a:txBody>
                  <a:tcPr/>
                </a:tc>
                <a:tc>
                  <a:txBody>
                    <a:bodyPr/>
                    <a:lstStyle/>
                    <a:p>
                      <a:pPr algn="ctr"/>
                      <a:r>
                        <a:rPr lang="en-US" sz="2400" dirty="0" smtClean="0">
                          <a:solidFill>
                            <a:srgbClr val="0070C0"/>
                          </a:solidFill>
                        </a:rPr>
                        <a:t>A ☉</a:t>
                      </a:r>
                      <a:r>
                        <a:rPr lang="en-US" sz="2400" i="1" dirty="0" smtClean="0">
                          <a:solidFill>
                            <a:srgbClr val="0070C0"/>
                          </a:solidFill>
                        </a:rPr>
                        <a:t> </a:t>
                      </a:r>
                      <a:r>
                        <a:rPr lang="en-US" sz="2400" i="0" dirty="0" smtClean="0">
                          <a:solidFill>
                            <a:srgbClr val="0070C0"/>
                          </a:solidFill>
                        </a:rPr>
                        <a:t>B  is </a:t>
                      </a:r>
                      <a:r>
                        <a:rPr lang="en-US" sz="2400" i="1" dirty="0" smtClean="0">
                          <a:solidFill>
                            <a:srgbClr val="0070C0"/>
                          </a:solidFill>
                        </a:rPr>
                        <a:t>defined</a:t>
                      </a:r>
                      <a:r>
                        <a:rPr lang="en-US" sz="2400" i="0" dirty="0" smtClean="0"/>
                        <a:t> </a:t>
                      </a:r>
                      <a:r>
                        <a:rPr lang="en-US" sz="2400" i="0" dirty="0" smtClean="0">
                          <a:solidFill>
                            <a:srgbClr val="0070C0"/>
                          </a:solidFill>
                        </a:rPr>
                        <a:t>by choices made</a:t>
                      </a:r>
                      <a:endParaRPr lang="en-US" sz="2400" i="0" dirty="0">
                        <a:solidFill>
                          <a:srgbClr val="0070C0"/>
                        </a:solidFill>
                      </a:endParaRPr>
                    </a:p>
                  </a:txBody>
                  <a:tcPr/>
                </a:tc>
              </a:tr>
              <a:tr h="370840">
                <a:tc>
                  <a:txBody>
                    <a:bodyPr/>
                    <a:lstStyle/>
                    <a:p>
                      <a:pPr algn="ctr"/>
                      <a:r>
                        <a:rPr lang="en-US" sz="2400" dirty="0" smtClean="0"/>
                        <a:t>0</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Chose one</a:t>
                      </a:r>
                      <a:r>
                        <a:rPr lang="en-US" sz="2400" baseline="0" dirty="0" smtClean="0"/>
                        <a:t> from</a:t>
                      </a:r>
                      <a:r>
                        <a:rPr lang="en-US" sz="2400" dirty="0" smtClean="0"/>
                        <a:t> {0,1} to define</a:t>
                      </a:r>
                      <a:r>
                        <a:rPr lang="en-US" sz="2400" baseline="0" dirty="0" smtClean="0"/>
                        <a:t>  0</a:t>
                      </a:r>
                      <a:r>
                        <a:rPr lang="en-US" sz="2400" dirty="0" smtClean="0"/>
                        <a:t>☉0</a:t>
                      </a:r>
                      <a:endParaRPr lang="en-US" sz="2400" dirty="0"/>
                    </a:p>
                  </a:txBody>
                  <a:tcPr/>
                </a:tc>
              </a:tr>
              <a:tr h="370840">
                <a:tc>
                  <a:txBody>
                    <a:bodyPr/>
                    <a:lstStyle/>
                    <a:p>
                      <a:pPr algn="ctr"/>
                      <a:r>
                        <a:rPr lang="en-US" sz="2400" dirty="0" smtClean="0"/>
                        <a:t>0</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Chose one</a:t>
                      </a:r>
                      <a:r>
                        <a:rPr lang="en-US" sz="2400" baseline="0" dirty="0" smtClean="0"/>
                        <a:t> from</a:t>
                      </a:r>
                      <a:r>
                        <a:rPr lang="en-US" sz="2400" dirty="0" smtClean="0"/>
                        <a:t> {0,1} to define</a:t>
                      </a:r>
                      <a:r>
                        <a:rPr lang="en-US" sz="2400" baseline="0" dirty="0" smtClean="0"/>
                        <a:t>  0</a:t>
                      </a:r>
                      <a:r>
                        <a:rPr lang="en-US" sz="2400" dirty="0" smtClean="0"/>
                        <a:t>☉1</a:t>
                      </a:r>
                      <a:endParaRPr lang="en-US" sz="2400" dirty="0"/>
                    </a:p>
                  </a:txBody>
                  <a:tcPr/>
                </a:tc>
              </a:tr>
              <a:tr h="370840">
                <a:tc>
                  <a:txBody>
                    <a:bodyPr/>
                    <a:lstStyle/>
                    <a:p>
                      <a:pPr algn="ctr"/>
                      <a:r>
                        <a:rPr lang="en-US" sz="2400" dirty="0" smtClean="0"/>
                        <a:t>1</a:t>
                      </a:r>
                      <a:endParaRPr lang="en-US" sz="2400" dirty="0"/>
                    </a:p>
                  </a:txBody>
                  <a:tcPr/>
                </a:tc>
                <a:tc>
                  <a:txBody>
                    <a:bodyPr/>
                    <a:lstStyle/>
                    <a:p>
                      <a:pPr algn="ctr"/>
                      <a:r>
                        <a:rPr lang="en-US" sz="2400" dirty="0" smtClean="0"/>
                        <a:t>0</a:t>
                      </a:r>
                      <a:endParaRPr lang="en-US" sz="2400" dirty="0"/>
                    </a:p>
                  </a:txBody>
                  <a:tcPr/>
                </a:tc>
                <a:tc>
                  <a:txBody>
                    <a:bodyPr/>
                    <a:lstStyle/>
                    <a:p>
                      <a:pPr algn="ctr"/>
                      <a:r>
                        <a:rPr lang="en-US" sz="2400" dirty="0" smtClean="0"/>
                        <a:t>Chose one</a:t>
                      </a:r>
                      <a:r>
                        <a:rPr lang="en-US" sz="2400" baseline="0" dirty="0" smtClean="0"/>
                        <a:t> from</a:t>
                      </a:r>
                      <a:r>
                        <a:rPr lang="en-US" sz="2400" dirty="0" smtClean="0"/>
                        <a:t> {0,1} to define</a:t>
                      </a:r>
                      <a:r>
                        <a:rPr lang="en-US" sz="2400" baseline="0" dirty="0" smtClean="0"/>
                        <a:t>  1</a:t>
                      </a:r>
                      <a:r>
                        <a:rPr lang="en-US" sz="2400" dirty="0" smtClean="0"/>
                        <a:t>☉0</a:t>
                      </a:r>
                      <a:endParaRPr lang="en-US" sz="2400" dirty="0"/>
                    </a:p>
                  </a:txBody>
                  <a:tcPr/>
                </a:tc>
              </a:tr>
              <a:tr h="370840">
                <a:tc>
                  <a:txBody>
                    <a:bodyPr/>
                    <a:lstStyle/>
                    <a:p>
                      <a:pPr algn="ctr"/>
                      <a:r>
                        <a:rPr lang="en-US" sz="2400" dirty="0" smtClean="0"/>
                        <a:t>1</a:t>
                      </a:r>
                      <a:endParaRPr lang="en-US" sz="2400" dirty="0"/>
                    </a:p>
                  </a:txBody>
                  <a:tcPr/>
                </a:tc>
                <a:tc>
                  <a:txBody>
                    <a:bodyPr/>
                    <a:lstStyle/>
                    <a:p>
                      <a:pPr algn="ctr"/>
                      <a:r>
                        <a:rPr lang="en-US" sz="2400" dirty="0" smtClean="0"/>
                        <a:t>1</a:t>
                      </a:r>
                      <a:endParaRPr lang="en-US" sz="2400" dirty="0"/>
                    </a:p>
                  </a:txBody>
                  <a:tcPr/>
                </a:tc>
                <a:tc>
                  <a:txBody>
                    <a:bodyPr/>
                    <a:lstStyle/>
                    <a:p>
                      <a:pPr algn="ctr"/>
                      <a:r>
                        <a:rPr lang="en-US" sz="2400" dirty="0" smtClean="0"/>
                        <a:t>Chose one</a:t>
                      </a:r>
                      <a:r>
                        <a:rPr lang="en-US" sz="2400" baseline="0" dirty="0" smtClean="0"/>
                        <a:t> from</a:t>
                      </a:r>
                      <a:r>
                        <a:rPr lang="en-US" sz="2400" dirty="0" smtClean="0"/>
                        <a:t> {0,1} to define</a:t>
                      </a:r>
                      <a:r>
                        <a:rPr lang="en-US" sz="2400" baseline="0" dirty="0" smtClean="0"/>
                        <a:t>  1</a:t>
                      </a:r>
                      <a:r>
                        <a:rPr lang="en-US" sz="2400" dirty="0" smtClean="0"/>
                        <a:t>☉1</a:t>
                      </a:r>
                      <a:endParaRPr lang="en-US" sz="2400" dirty="0"/>
                    </a:p>
                  </a:txBody>
                  <a:tcPr/>
                </a:tc>
              </a:tr>
            </a:tbl>
          </a:graphicData>
        </a:graphic>
      </p:graphicFrame>
      <p:sp>
        <p:nvSpPr>
          <p:cNvPr id="4" name="Date Placeholder 3"/>
          <p:cNvSpPr>
            <a:spLocks noGrp="1"/>
          </p:cNvSpPr>
          <p:nvPr>
            <p:ph type="dt" sz="half" idx="10"/>
          </p:nvPr>
        </p:nvSpPr>
        <p:spPr/>
        <p:txBody>
          <a:bodyPr/>
          <a:lstStyle/>
          <a:p>
            <a:r>
              <a:rPr lang="en-US" smtClean="0"/>
              <a:t>© 2018 by George B. Adams III</a:t>
            </a:r>
            <a:endParaRPr lang="en-US"/>
          </a:p>
        </p:txBody>
      </p:sp>
      <p:sp>
        <p:nvSpPr>
          <p:cNvPr id="6" name="Slide Number Placeholder 5"/>
          <p:cNvSpPr>
            <a:spLocks noGrp="1"/>
          </p:cNvSpPr>
          <p:nvPr>
            <p:ph type="sldNum" sz="quarter" idx="12"/>
          </p:nvPr>
        </p:nvSpPr>
        <p:spPr/>
        <p:txBody>
          <a:bodyPr/>
          <a:lstStyle/>
          <a:p>
            <a:fld id="{F616CA18-62AE-B34C-A151-070DF961BCFA}" type="slidenum">
              <a:rPr lang="en-US" smtClean="0"/>
              <a:pPr/>
              <a:t>60</a:t>
            </a:fld>
            <a:endParaRPr lang="en-US"/>
          </a:p>
        </p:txBody>
      </p:sp>
    </p:spTree>
    <p:extLst>
      <p:ext uri="{BB962C8B-B14F-4D97-AF65-F5344CB8AC3E}">
        <p14:creationId xmlns:p14="http://schemas.microsoft.com/office/powerpoint/2010/main" val="158884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Key knowledge</a:t>
            </a:r>
            <a:endParaRPr lang="en-US" dirty="0">
              <a:solidFill>
                <a:srgbClr val="FF0000"/>
              </a:solidFill>
            </a:endParaRPr>
          </a:p>
        </p:txBody>
      </p:sp>
      <p:sp>
        <p:nvSpPr>
          <p:cNvPr id="3" name="Content Placeholder 2"/>
          <p:cNvSpPr>
            <a:spLocks noGrp="1"/>
          </p:cNvSpPr>
          <p:nvPr>
            <p:ph idx="1"/>
          </p:nvPr>
        </p:nvSpPr>
        <p:spPr>
          <a:xfrm>
            <a:off x="486830" y="1171186"/>
            <a:ext cx="8247965" cy="5334068"/>
          </a:xfrm>
        </p:spPr>
        <p:txBody>
          <a:bodyPr>
            <a:normAutofit/>
          </a:bodyPr>
          <a:lstStyle/>
          <a:p>
            <a:r>
              <a:rPr lang="en-US" dirty="0"/>
              <a:t>T</a:t>
            </a:r>
            <a:r>
              <a:rPr lang="en-US" dirty="0" smtClean="0"/>
              <a:t>ruth tables of these seven operations:</a:t>
            </a:r>
            <a:br>
              <a:rPr lang="en-US" dirty="0" smtClean="0"/>
            </a:br>
            <a:r>
              <a:rPr lang="en-US" dirty="0" smtClean="0"/>
              <a:t/>
            </a:r>
            <a:br>
              <a:rPr lang="en-US" dirty="0" smtClean="0"/>
            </a:br>
            <a:r>
              <a:rPr lang="en-US" dirty="0" smtClean="0"/>
              <a:t>NOT, AND, OR, XOR, NAND, NOR, XNOR</a:t>
            </a:r>
            <a:br>
              <a:rPr lang="en-US" dirty="0" smtClean="0"/>
            </a:br>
            <a:endParaRPr lang="en-US" dirty="0" smtClean="0"/>
          </a:p>
          <a:p>
            <a:r>
              <a:rPr lang="en-US" dirty="0"/>
              <a:t>B</a:t>
            </a:r>
            <a:r>
              <a:rPr lang="en-US" dirty="0" smtClean="0"/>
              <a:t>ecome able to</a:t>
            </a:r>
          </a:p>
          <a:p>
            <a:pPr lvl="1"/>
            <a:r>
              <a:rPr lang="en-US" dirty="0" smtClean="0"/>
              <a:t>memorize NOT, AND, OR, XOR, infer the rest</a:t>
            </a:r>
          </a:p>
          <a:p>
            <a:pPr lvl="1"/>
            <a:r>
              <a:rPr lang="en-US" dirty="0" smtClean="0"/>
              <a:t>mentally envisage these truth tables and extract a truth value using only your mind</a:t>
            </a:r>
          </a:p>
          <a:p>
            <a:pPr lvl="1"/>
            <a:r>
              <a:rPr lang="en-US" dirty="0" smtClean="0"/>
              <a:t>compare and contrast the tables of different operations</a:t>
            </a:r>
          </a:p>
          <a:p>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61</a:t>
            </a:fld>
            <a:endParaRPr lang="en-US"/>
          </a:p>
        </p:txBody>
      </p:sp>
    </p:spTree>
    <p:extLst>
      <p:ext uri="{BB962C8B-B14F-4D97-AF65-F5344CB8AC3E}">
        <p14:creationId xmlns:p14="http://schemas.microsoft.com/office/powerpoint/2010/main" val="19154416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62</a:t>
            </a:fld>
            <a:endParaRPr lang="en-US"/>
          </a:p>
        </p:txBody>
      </p:sp>
      <p:sp>
        <p:nvSpPr>
          <p:cNvPr id="6" name="TextBox 5"/>
          <p:cNvSpPr txBox="1"/>
          <p:nvPr/>
        </p:nvSpPr>
        <p:spPr>
          <a:xfrm>
            <a:off x="2657405" y="2149433"/>
            <a:ext cx="3829190" cy="2862322"/>
          </a:xfrm>
          <a:prstGeom prst="rect">
            <a:avLst/>
          </a:prstGeom>
          <a:noFill/>
        </p:spPr>
        <p:txBody>
          <a:bodyPr wrap="none" rtlCol="0">
            <a:spAutoFit/>
          </a:bodyPr>
          <a:lstStyle/>
          <a:p>
            <a:pPr algn="ctr"/>
            <a:r>
              <a:rPr lang="en-US" sz="6000" dirty="0" smtClean="0"/>
              <a:t>How does a</a:t>
            </a:r>
          </a:p>
          <a:p>
            <a:pPr algn="ctr"/>
            <a:r>
              <a:rPr lang="en-US" sz="6000" dirty="0" smtClean="0"/>
              <a:t>NAND gate</a:t>
            </a:r>
          </a:p>
          <a:p>
            <a:pPr algn="ctr"/>
            <a:r>
              <a:rPr lang="en-US" sz="6000" dirty="0" smtClean="0"/>
              <a:t>work?</a:t>
            </a:r>
            <a:endParaRPr lang="en-US" sz="6000" dirty="0"/>
          </a:p>
        </p:txBody>
      </p:sp>
    </p:spTree>
    <p:extLst>
      <p:ext uri="{BB962C8B-B14F-4D97-AF65-F5344CB8AC3E}">
        <p14:creationId xmlns:p14="http://schemas.microsoft.com/office/powerpoint/2010/main" val="18651325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D579">
            <a:alpha val="5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lecture preparations</a:t>
            </a:r>
            <a:endParaRPr lang="en-US" dirty="0"/>
          </a:p>
        </p:txBody>
      </p:sp>
      <p:sp>
        <p:nvSpPr>
          <p:cNvPr id="3" name="Content Placeholder 2"/>
          <p:cNvSpPr>
            <a:spLocks noGrp="1"/>
          </p:cNvSpPr>
          <p:nvPr>
            <p:ph idx="1"/>
          </p:nvPr>
        </p:nvSpPr>
        <p:spPr/>
        <p:txBody>
          <a:bodyPr/>
          <a:lstStyle/>
          <a:p>
            <a:r>
              <a:rPr lang="en-US" dirty="0" smtClean="0"/>
              <a:t>Week 01 Assignment recap</a:t>
            </a:r>
          </a:p>
          <a:p>
            <a:pPr lvl="1"/>
            <a:r>
              <a:rPr lang="en-US" dirty="0" smtClean="0"/>
              <a:t>Login </a:t>
            </a:r>
            <a:r>
              <a:rPr lang="en-US" dirty="0"/>
              <a:t>to </a:t>
            </a:r>
            <a:r>
              <a:rPr lang="en-US" dirty="0" smtClean="0"/>
              <a:t>Blackboard; register </a:t>
            </a:r>
            <a:r>
              <a:rPr lang="en-US" dirty="0" err="1" smtClean="0"/>
              <a:t>iClicker</a:t>
            </a:r>
            <a:r>
              <a:rPr lang="en-US" dirty="0" smtClean="0"/>
              <a:t>, join Piazza</a:t>
            </a:r>
          </a:p>
          <a:p>
            <a:pPr lvl="1"/>
            <a:r>
              <a:rPr lang="en-US" dirty="0"/>
              <a:t>Attend your lab session and complete Lab </a:t>
            </a:r>
            <a:r>
              <a:rPr lang="en-US" dirty="0" smtClean="0"/>
              <a:t>01</a:t>
            </a:r>
            <a:endParaRPr lang="en-US" dirty="0"/>
          </a:p>
          <a:p>
            <a:pPr lvl="1"/>
            <a:r>
              <a:rPr lang="en-US" dirty="0" smtClean="0"/>
              <a:t>Read textbook Chapters 1 and 2</a:t>
            </a:r>
          </a:p>
          <a:p>
            <a:pPr lvl="1"/>
            <a:r>
              <a:rPr lang="en-US" dirty="0" smtClean="0"/>
              <a:t>Read through course syllabus and information on Blackboard</a:t>
            </a:r>
          </a:p>
          <a:p>
            <a:pPr lvl="1"/>
            <a:r>
              <a:rPr lang="en-US" dirty="0" smtClean="0"/>
              <a:t>Read Lab 02 posted on Blackboard in preparation for next week</a:t>
            </a:r>
          </a:p>
          <a:p>
            <a:pPr lvl="1"/>
            <a:r>
              <a:rPr lang="en-US" dirty="0" smtClean="0"/>
              <a:t>Homework 01 posted; due Thursday Jan. 18</a:t>
            </a:r>
            <a:endParaRPr lang="en-US" dirty="0"/>
          </a:p>
          <a:p>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63</a:t>
            </a:fld>
            <a:endParaRPr lang="en-US"/>
          </a:p>
        </p:txBody>
      </p:sp>
    </p:spTree>
    <p:extLst>
      <p:ext uri="{BB962C8B-B14F-4D97-AF65-F5344CB8AC3E}">
        <p14:creationId xmlns:p14="http://schemas.microsoft.com/office/powerpoint/2010/main" val="15354203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838200" y="3581399"/>
            <a:ext cx="7620000" cy="2704165"/>
          </a:xfrm>
        </p:spPr>
        <p:txBody>
          <a:bodyPr/>
          <a:lstStyle/>
          <a:p>
            <a:r>
              <a:rPr lang="en-US" sz="2400" dirty="0" smtClean="0"/>
              <a:t>2018.01.12</a:t>
            </a:r>
            <a:br>
              <a:rPr lang="en-US" sz="2400" dirty="0" smtClean="0"/>
            </a:br>
            <a:r>
              <a:rPr lang="en-US" sz="2400" dirty="0" smtClean="0"/>
              <a:t/>
            </a:r>
            <a:br>
              <a:rPr lang="en-US" sz="2400" dirty="0" smtClean="0"/>
            </a:br>
            <a:r>
              <a:rPr lang="en-US" sz="2400" i="1" dirty="0"/>
              <a:t>Dr. McCoy:</a:t>
            </a:r>
            <a:r>
              <a:rPr lang="en-US" sz="2400" dirty="0"/>
              <a:t> Mr. Spock, remind me to tell you that I'm sick and tired of your logic. </a:t>
            </a:r>
          </a:p>
          <a:p>
            <a:r>
              <a:rPr lang="en-US" sz="2400" i="1" dirty="0"/>
              <a:t>Spock:</a:t>
            </a:r>
            <a:r>
              <a:rPr lang="en-US" sz="2400" dirty="0"/>
              <a:t> That is a most illogical attitude. </a:t>
            </a:r>
          </a:p>
        </p:txBody>
      </p:sp>
      <p:sp>
        <p:nvSpPr>
          <p:cNvPr id="4" name="Date Placeholder 3"/>
          <p:cNvSpPr>
            <a:spLocks noGrp="1"/>
          </p:cNvSpPr>
          <p:nvPr>
            <p:ph type="dt" sz="half" idx="2"/>
          </p:nvPr>
        </p:nvSpPr>
        <p:spPr/>
        <p:txBody>
          <a:bodyPr/>
          <a:lstStyle/>
          <a:p>
            <a:r>
              <a:rPr lang="en-US" smtClean="0"/>
              <a:t>© 2018 by George B. Adams III</a:t>
            </a:r>
            <a:endParaRPr lang="en-US" dirty="0"/>
          </a:p>
        </p:txBody>
      </p:sp>
      <p:sp>
        <p:nvSpPr>
          <p:cNvPr id="5" name="Slide Number Placeholder 4"/>
          <p:cNvSpPr>
            <a:spLocks noGrp="1"/>
          </p:cNvSpPr>
          <p:nvPr>
            <p:ph type="sldNum" sz="quarter" idx="4"/>
          </p:nvPr>
        </p:nvSpPr>
        <p:spPr/>
        <p:txBody>
          <a:bodyPr/>
          <a:lstStyle/>
          <a:p>
            <a:fld id="{F616CA18-62AE-B34C-A151-070DF961BCFA}" type="slidenum">
              <a:rPr lang="en-US" smtClean="0"/>
              <a:pPr/>
              <a:t>64</a:t>
            </a:fld>
            <a:endParaRPr lang="en-US"/>
          </a:p>
        </p:txBody>
      </p:sp>
      <p:sp>
        <p:nvSpPr>
          <p:cNvPr id="6" name="Title 5"/>
          <p:cNvSpPr>
            <a:spLocks noGrp="1"/>
          </p:cNvSpPr>
          <p:nvPr>
            <p:ph type="ctrTitle"/>
          </p:nvPr>
        </p:nvSpPr>
        <p:spPr>
          <a:xfrm>
            <a:off x="838200" y="1443038"/>
            <a:ext cx="8305800" cy="1600200"/>
          </a:xfrm>
        </p:spPr>
        <p:txBody>
          <a:bodyPr/>
          <a:lstStyle/>
          <a:p>
            <a:r>
              <a:rPr lang="en-US" dirty="0" smtClean="0"/>
              <a:t>Lecture 03 – Logic circuits</a:t>
            </a:r>
            <a:endParaRPr lang="en-US" dirty="0"/>
          </a:p>
        </p:txBody>
      </p:sp>
    </p:spTree>
    <p:extLst>
      <p:ext uri="{BB962C8B-B14F-4D97-AF65-F5344CB8AC3E}">
        <p14:creationId xmlns:p14="http://schemas.microsoft.com/office/powerpoint/2010/main" val="15777815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NAND operation, (AB)’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99647577"/>
              </p:ext>
            </p:extLst>
          </p:nvPr>
        </p:nvGraphicFramePr>
        <p:xfrm>
          <a:off x="2686050" y="1346523"/>
          <a:ext cx="3771900" cy="2895600"/>
        </p:xfrm>
        <a:graphic>
          <a:graphicData uri="http://schemas.openxmlformats.org/drawingml/2006/table">
            <a:tbl>
              <a:tblPr firstRow="1" bandRow="1">
                <a:tableStyleId>{5C22544A-7EE6-4342-B048-85BDC9FD1C3A}</a:tableStyleId>
              </a:tblPr>
              <a:tblGrid>
                <a:gridCol w="698500"/>
                <a:gridCol w="698500"/>
                <a:gridCol w="2374900"/>
              </a:tblGrid>
              <a:tr h="370840">
                <a:tc>
                  <a:txBody>
                    <a:bodyPr/>
                    <a:lstStyle/>
                    <a:p>
                      <a:pPr algn="ctr"/>
                      <a:r>
                        <a:rPr lang="en-US" sz="3200" dirty="0" smtClean="0"/>
                        <a:t>A</a:t>
                      </a:r>
                      <a:endParaRPr lang="en-US" sz="3200" dirty="0"/>
                    </a:p>
                  </a:txBody>
                  <a:tcPr/>
                </a:tc>
                <a:tc>
                  <a:txBody>
                    <a:bodyPr/>
                    <a:lstStyle/>
                    <a:p>
                      <a:pPr algn="ctr"/>
                      <a:r>
                        <a:rPr lang="en-US" sz="3200" dirty="0" smtClean="0"/>
                        <a:t>B</a:t>
                      </a:r>
                      <a:endParaRPr lang="en-US" sz="3200" dirty="0"/>
                    </a:p>
                  </a:txBody>
                  <a:tcPr/>
                </a:tc>
                <a:tc>
                  <a:txBody>
                    <a:bodyPr/>
                    <a:lstStyle/>
                    <a:p>
                      <a:pPr algn="ctr"/>
                      <a:r>
                        <a:rPr lang="en-US" sz="3200" dirty="0" smtClean="0"/>
                        <a:t>A </a:t>
                      </a:r>
                      <a:r>
                        <a:rPr lang="en-US" sz="3200" i="1" dirty="0" smtClean="0"/>
                        <a:t>NAND</a:t>
                      </a:r>
                      <a:r>
                        <a:rPr lang="en-US" sz="3200" dirty="0" smtClean="0"/>
                        <a:t> B</a:t>
                      </a:r>
                      <a:endParaRPr lang="en-US" sz="3200" dirty="0"/>
                    </a:p>
                  </a:txBody>
                  <a:tcPr/>
                </a:tc>
              </a:tr>
              <a:tr h="370840">
                <a:tc>
                  <a:txBody>
                    <a:bodyPr/>
                    <a:lstStyle/>
                    <a:p>
                      <a:pPr algn="ctr"/>
                      <a:r>
                        <a:rPr lang="en-US" sz="3200" dirty="0" smtClean="0"/>
                        <a:t>0</a:t>
                      </a:r>
                      <a:endParaRPr lang="en-US" sz="3200" dirty="0"/>
                    </a:p>
                  </a:txBody>
                  <a:tcPr/>
                </a:tc>
                <a:tc>
                  <a:txBody>
                    <a:bodyPr/>
                    <a:lstStyle/>
                    <a:p>
                      <a:pPr algn="ctr"/>
                      <a:r>
                        <a:rPr lang="en-US" sz="3200" dirty="0" smtClean="0"/>
                        <a:t>0</a:t>
                      </a:r>
                      <a:endParaRPr lang="en-US" sz="3200" dirty="0"/>
                    </a:p>
                  </a:txBody>
                  <a:tcPr/>
                </a:tc>
                <a:tc>
                  <a:txBody>
                    <a:bodyPr/>
                    <a:lstStyle/>
                    <a:p>
                      <a:pPr algn="ctr"/>
                      <a:r>
                        <a:rPr lang="en-US" sz="3200" dirty="0" smtClean="0"/>
                        <a:t>1</a:t>
                      </a:r>
                      <a:endParaRPr lang="en-US" sz="3200" dirty="0"/>
                    </a:p>
                  </a:txBody>
                  <a:tcPr/>
                </a:tc>
              </a:tr>
              <a:tr h="370840">
                <a:tc>
                  <a:txBody>
                    <a:bodyPr/>
                    <a:lstStyle/>
                    <a:p>
                      <a:pPr algn="ctr"/>
                      <a:r>
                        <a:rPr lang="en-US" sz="3200" dirty="0" smtClean="0"/>
                        <a:t>0</a:t>
                      </a:r>
                      <a:endParaRPr lang="en-US" sz="3200" dirty="0"/>
                    </a:p>
                  </a:txBody>
                  <a:tcPr/>
                </a:tc>
                <a:tc>
                  <a:txBody>
                    <a:bodyPr/>
                    <a:lstStyle/>
                    <a:p>
                      <a:pPr algn="ctr"/>
                      <a:r>
                        <a:rPr lang="en-US" sz="3200" dirty="0" smtClean="0"/>
                        <a:t>1</a:t>
                      </a:r>
                      <a:endParaRPr lang="en-US" sz="3200" dirty="0"/>
                    </a:p>
                  </a:txBody>
                  <a:tcPr/>
                </a:tc>
                <a:tc>
                  <a:txBody>
                    <a:bodyPr/>
                    <a:lstStyle/>
                    <a:p>
                      <a:pPr algn="ctr"/>
                      <a:r>
                        <a:rPr lang="en-US" sz="3200" dirty="0" smtClean="0"/>
                        <a:t>1</a:t>
                      </a:r>
                      <a:endParaRPr lang="en-US" sz="3200" dirty="0"/>
                    </a:p>
                  </a:txBody>
                  <a:tcPr/>
                </a:tc>
              </a:tr>
              <a:tr h="370840">
                <a:tc>
                  <a:txBody>
                    <a:bodyPr/>
                    <a:lstStyle/>
                    <a:p>
                      <a:pPr algn="ctr"/>
                      <a:r>
                        <a:rPr lang="en-US" sz="3200" dirty="0" smtClean="0"/>
                        <a:t>1</a:t>
                      </a:r>
                      <a:endParaRPr lang="en-US" sz="3200" dirty="0"/>
                    </a:p>
                  </a:txBody>
                  <a:tcPr/>
                </a:tc>
                <a:tc>
                  <a:txBody>
                    <a:bodyPr/>
                    <a:lstStyle/>
                    <a:p>
                      <a:pPr algn="ctr"/>
                      <a:r>
                        <a:rPr lang="en-US" sz="3200" dirty="0" smtClean="0"/>
                        <a:t>0</a:t>
                      </a:r>
                      <a:endParaRPr lang="en-US" sz="3200" dirty="0"/>
                    </a:p>
                  </a:txBody>
                  <a:tcPr/>
                </a:tc>
                <a:tc>
                  <a:txBody>
                    <a:bodyPr/>
                    <a:lstStyle/>
                    <a:p>
                      <a:pPr algn="ctr"/>
                      <a:r>
                        <a:rPr lang="en-US" sz="3200" dirty="0" smtClean="0"/>
                        <a:t>1</a:t>
                      </a:r>
                      <a:endParaRPr lang="en-US" sz="3200" dirty="0"/>
                    </a:p>
                  </a:txBody>
                  <a:tcPr/>
                </a:tc>
              </a:tr>
              <a:tr h="370840">
                <a:tc>
                  <a:txBody>
                    <a:bodyPr/>
                    <a:lstStyle/>
                    <a:p>
                      <a:pPr algn="ctr"/>
                      <a:r>
                        <a:rPr lang="en-US" sz="3200" dirty="0" smtClean="0"/>
                        <a:t>1</a:t>
                      </a:r>
                      <a:endParaRPr lang="en-US" sz="3200" dirty="0"/>
                    </a:p>
                  </a:txBody>
                  <a:tcPr/>
                </a:tc>
                <a:tc>
                  <a:txBody>
                    <a:bodyPr/>
                    <a:lstStyle/>
                    <a:p>
                      <a:pPr algn="ctr"/>
                      <a:r>
                        <a:rPr lang="en-US" sz="3200" dirty="0" smtClean="0"/>
                        <a:t>1</a:t>
                      </a:r>
                      <a:endParaRPr lang="en-US" sz="3200" dirty="0"/>
                    </a:p>
                  </a:txBody>
                  <a:tcPr/>
                </a:tc>
                <a:tc>
                  <a:txBody>
                    <a:bodyPr/>
                    <a:lstStyle/>
                    <a:p>
                      <a:pPr algn="ctr"/>
                      <a:r>
                        <a:rPr lang="en-US" sz="3200" dirty="0" smtClean="0"/>
                        <a:t>0</a:t>
                      </a:r>
                      <a:endParaRPr lang="en-US" sz="3200" dirty="0"/>
                    </a:p>
                  </a:txBody>
                  <a:tcPr/>
                </a:tc>
              </a:tr>
            </a:tbl>
          </a:graphicData>
        </a:graphic>
      </p:graphicFrame>
      <p:sp>
        <p:nvSpPr>
          <p:cNvPr id="3" name="Date Placeholder 2"/>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65</a:t>
            </a:fld>
            <a:endParaRPr lang="en-US"/>
          </a:p>
        </p:txBody>
      </p:sp>
      <p:sp>
        <p:nvSpPr>
          <p:cNvPr id="6" name="TextBox 5"/>
          <p:cNvSpPr txBox="1"/>
          <p:nvPr/>
        </p:nvSpPr>
        <p:spPr>
          <a:xfrm>
            <a:off x="622617" y="4549522"/>
            <a:ext cx="7792721" cy="1384995"/>
          </a:xfrm>
          <a:prstGeom prst="rect">
            <a:avLst/>
          </a:prstGeom>
          <a:noFill/>
        </p:spPr>
        <p:txBody>
          <a:bodyPr wrap="square" rtlCol="0">
            <a:spAutoFit/>
          </a:bodyPr>
          <a:lstStyle/>
          <a:p>
            <a:r>
              <a:rPr lang="en-US" sz="2800" dirty="0" smtClean="0"/>
              <a:t>NAND is the negation of the Boolean </a:t>
            </a:r>
            <a:r>
              <a:rPr lang="en-US" sz="2800" smtClean="0"/>
              <a:t>AND operation</a:t>
            </a:r>
            <a:endParaRPr lang="en-US" sz="2800" dirty="0" smtClean="0">
              <a:solidFill>
                <a:srgbClr val="0432FF"/>
              </a:solidFill>
            </a:endParaRPr>
          </a:p>
          <a:p>
            <a:r>
              <a:rPr lang="en-US" sz="2800" dirty="0" smtClean="0">
                <a:solidFill>
                  <a:srgbClr val="0432FF"/>
                </a:solidFill>
              </a:rPr>
              <a:t>Any Boolean function can be implemented solely in terms of NAND operations</a:t>
            </a:r>
            <a:endParaRPr lang="en-US" sz="2800" dirty="0">
              <a:solidFill>
                <a:srgbClr val="0432FF"/>
              </a:solidFill>
            </a:endParaRPr>
          </a:p>
        </p:txBody>
      </p:sp>
    </p:spTree>
    <p:extLst>
      <p:ext uri="{BB962C8B-B14F-4D97-AF65-F5344CB8AC3E}">
        <p14:creationId xmlns:p14="http://schemas.microsoft.com/office/powerpoint/2010/main" val="20476236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invention – CMOS circuit for (AB)’</a:t>
            </a:r>
            <a:endParaRPr lang="en-US" dirty="0"/>
          </a:p>
        </p:txBody>
      </p:sp>
      <p:grpSp>
        <p:nvGrpSpPr>
          <p:cNvPr id="28" name="Group 27"/>
          <p:cNvGrpSpPr/>
          <p:nvPr/>
        </p:nvGrpSpPr>
        <p:grpSpPr>
          <a:xfrm>
            <a:off x="285400" y="2104195"/>
            <a:ext cx="4196381" cy="4491914"/>
            <a:chOff x="2228500" y="2112662"/>
            <a:chExt cx="4196381" cy="4491914"/>
          </a:xfrm>
        </p:grpSpPr>
        <p:grpSp>
          <p:nvGrpSpPr>
            <p:cNvPr id="6" name="Group 5"/>
            <p:cNvGrpSpPr/>
            <p:nvPr/>
          </p:nvGrpSpPr>
          <p:grpSpPr>
            <a:xfrm>
              <a:off x="2228500" y="2112662"/>
              <a:ext cx="4196381" cy="4092927"/>
              <a:chOff x="2774600" y="2392062"/>
              <a:chExt cx="4196381" cy="4092927"/>
            </a:xfrm>
          </p:grpSpPr>
          <p:grpSp>
            <p:nvGrpSpPr>
              <p:cNvPr id="7" name="Group 6"/>
              <p:cNvGrpSpPr/>
              <p:nvPr/>
            </p:nvGrpSpPr>
            <p:grpSpPr>
              <a:xfrm>
                <a:off x="2774600" y="2976838"/>
                <a:ext cx="4196381" cy="3508151"/>
                <a:chOff x="2774600" y="2976838"/>
                <a:chExt cx="4196381" cy="3508151"/>
              </a:xfrm>
            </p:grpSpPr>
            <p:pic>
              <p:nvPicPr>
                <p:cNvPr id="9" name="Picture 8" descr="150px-IGFET_P-Ch_Enh_Labelled_simplified.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975" y="3121741"/>
                  <a:ext cx="1378565" cy="1378565"/>
                </a:xfrm>
                <a:prstGeom prst="rect">
                  <a:avLst/>
                </a:prstGeom>
              </p:spPr>
            </p:pic>
            <p:pic>
              <p:nvPicPr>
                <p:cNvPr id="10" name="Picture 9" descr="150px-IGFET_N-Ch_Enh_Labelled_simplified.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306" y="4232787"/>
                  <a:ext cx="1374468" cy="1374468"/>
                </a:xfrm>
                <a:prstGeom prst="rect">
                  <a:avLst/>
                </a:prstGeom>
              </p:spPr>
            </p:pic>
            <p:pic>
              <p:nvPicPr>
                <p:cNvPr id="11" name="Picture 10" descr="150px-IGFET_N-Ch_Enh_Labelled_simplified.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306" y="5110521"/>
                  <a:ext cx="1374468" cy="1374468"/>
                </a:xfrm>
                <a:prstGeom prst="rect">
                  <a:avLst/>
                </a:prstGeom>
              </p:spPr>
            </p:pic>
            <p:pic>
              <p:nvPicPr>
                <p:cNvPr id="12" name="Picture 11" descr="150px-IGFET_P-Ch_Enh_Labelled_simplified.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3955" y="3121741"/>
                  <a:ext cx="1378565" cy="1378565"/>
                </a:xfrm>
                <a:prstGeom prst="rect">
                  <a:avLst/>
                </a:prstGeom>
              </p:spPr>
            </p:pic>
            <p:cxnSp>
              <p:nvCxnSpPr>
                <p:cNvPr id="13" name="Straight Connector 12"/>
                <p:cNvCxnSpPr/>
                <p:nvPr/>
              </p:nvCxnSpPr>
              <p:spPr>
                <a:xfrm>
                  <a:off x="3875548" y="4358968"/>
                  <a:ext cx="2163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75548" y="3269226"/>
                  <a:ext cx="145025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74600" y="3481439"/>
                  <a:ext cx="422111" cy="584776"/>
                </a:xfrm>
                <a:prstGeom prst="rect">
                  <a:avLst/>
                </a:prstGeom>
                <a:noFill/>
              </p:spPr>
              <p:txBody>
                <a:bodyPr wrap="none" rtlCol="0">
                  <a:spAutoFit/>
                </a:bodyPr>
                <a:lstStyle/>
                <a:p>
                  <a:r>
                    <a:rPr lang="en-US" sz="3200" dirty="0" smtClean="0"/>
                    <a:t>A</a:t>
                  </a:r>
                  <a:endParaRPr lang="en-US" sz="3200" dirty="0"/>
                </a:p>
              </p:txBody>
            </p:sp>
            <p:sp>
              <p:nvSpPr>
                <p:cNvPr id="17" name="TextBox 16"/>
                <p:cNvSpPr txBox="1"/>
                <p:nvPr/>
              </p:nvSpPr>
              <p:spPr>
                <a:xfrm>
                  <a:off x="6161545" y="4014820"/>
                  <a:ext cx="809436" cy="584776"/>
                </a:xfrm>
                <a:prstGeom prst="rect">
                  <a:avLst/>
                </a:prstGeom>
                <a:noFill/>
              </p:spPr>
              <p:txBody>
                <a:bodyPr wrap="none" rtlCol="0">
                  <a:spAutoFit/>
                </a:bodyPr>
                <a:lstStyle/>
                <a:p>
                  <a:r>
                    <a:rPr lang="en-US" sz="3200" dirty="0" smtClean="0"/>
                    <a:t>Out</a:t>
                  </a:r>
                  <a:endParaRPr lang="en-US" sz="3200" dirty="0"/>
                </a:p>
              </p:txBody>
            </p:sp>
            <p:sp>
              <p:nvSpPr>
                <p:cNvPr id="18" name="TextBox 17"/>
                <p:cNvSpPr txBox="1"/>
                <p:nvPr/>
              </p:nvSpPr>
              <p:spPr>
                <a:xfrm>
                  <a:off x="3481295" y="4599039"/>
                  <a:ext cx="422111" cy="584776"/>
                </a:xfrm>
                <a:prstGeom prst="rect">
                  <a:avLst/>
                </a:prstGeom>
                <a:noFill/>
              </p:spPr>
              <p:txBody>
                <a:bodyPr wrap="none" rtlCol="0">
                  <a:spAutoFit/>
                </a:bodyPr>
                <a:lstStyle/>
                <a:p>
                  <a:r>
                    <a:rPr lang="en-US" sz="3200" dirty="0" smtClean="0">
                      <a:solidFill>
                        <a:srgbClr val="292929"/>
                      </a:solidFill>
                    </a:rPr>
                    <a:t>A</a:t>
                  </a:r>
                  <a:endParaRPr lang="en-US" sz="3200" dirty="0">
                    <a:solidFill>
                      <a:srgbClr val="292929"/>
                    </a:solidFill>
                  </a:endParaRPr>
                </a:p>
              </p:txBody>
            </p:sp>
            <p:sp>
              <p:nvSpPr>
                <p:cNvPr id="19" name="TextBox 18"/>
                <p:cNvSpPr txBox="1"/>
                <p:nvPr/>
              </p:nvSpPr>
              <p:spPr>
                <a:xfrm>
                  <a:off x="3486888" y="5445842"/>
                  <a:ext cx="407884" cy="584776"/>
                </a:xfrm>
                <a:prstGeom prst="rect">
                  <a:avLst/>
                </a:prstGeom>
                <a:noFill/>
              </p:spPr>
              <p:txBody>
                <a:bodyPr wrap="none" rtlCol="0">
                  <a:spAutoFit/>
                </a:bodyPr>
                <a:lstStyle/>
                <a:p>
                  <a:r>
                    <a:rPr lang="en-US" sz="3200" dirty="0">
                      <a:solidFill>
                        <a:srgbClr val="292929"/>
                      </a:solidFill>
                    </a:rPr>
                    <a:t>B</a:t>
                  </a:r>
                </a:p>
              </p:txBody>
            </p:sp>
            <p:sp>
              <p:nvSpPr>
                <p:cNvPr id="20" name="TextBox 19"/>
                <p:cNvSpPr txBox="1"/>
                <p:nvPr/>
              </p:nvSpPr>
              <p:spPr>
                <a:xfrm>
                  <a:off x="4274034" y="3481439"/>
                  <a:ext cx="407884" cy="584776"/>
                </a:xfrm>
                <a:prstGeom prst="rect">
                  <a:avLst/>
                </a:prstGeom>
                <a:noFill/>
              </p:spPr>
              <p:txBody>
                <a:bodyPr wrap="none" rtlCol="0">
                  <a:spAutoFit/>
                </a:bodyPr>
                <a:lstStyle/>
                <a:p>
                  <a:r>
                    <a:rPr lang="en-US" sz="3200" dirty="0">
                      <a:solidFill>
                        <a:srgbClr val="292929"/>
                      </a:solidFill>
                    </a:rPr>
                    <a:t>B</a:t>
                  </a:r>
                </a:p>
              </p:txBody>
            </p:sp>
            <p:cxnSp>
              <p:nvCxnSpPr>
                <p:cNvPr id="21" name="Straight Connector 20"/>
                <p:cNvCxnSpPr/>
                <p:nvPr/>
              </p:nvCxnSpPr>
              <p:spPr>
                <a:xfrm flipV="1">
                  <a:off x="4493955" y="2976838"/>
                  <a:ext cx="0" cy="2923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4311240" y="2392062"/>
                <a:ext cx="1941958" cy="584776"/>
              </a:xfrm>
              <a:prstGeom prst="rect">
                <a:avLst/>
              </a:prstGeom>
              <a:noFill/>
            </p:spPr>
            <p:txBody>
              <a:bodyPr wrap="none" rtlCol="0">
                <a:spAutoFit/>
              </a:bodyPr>
              <a:lstStyle/>
              <a:p>
                <a:r>
                  <a:rPr lang="en-US" sz="3200" dirty="0" smtClean="0"/>
                  <a:t>+V</a:t>
                </a:r>
                <a:r>
                  <a:rPr lang="en-US" sz="3200" dirty="0"/>
                  <a:t> </a:t>
                </a:r>
                <a:r>
                  <a:rPr lang="en-US" sz="3200" dirty="0" smtClean="0"/>
                  <a:t>voltage</a:t>
                </a:r>
                <a:endParaRPr lang="en-US" sz="3200" dirty="0"/>
              </a:p>
            </p:txBody>
          </p:sp>
        </p:grpSp>
        <p:sp>
          <p:nvSpPr>
            <p:cNvPr id="22" name="TextBox 21"/>
            <p:cNvSpPr txBox="1"/>
            <p:nvPr/>
          </p:nvSpPr>
          <p:spPr>
            <a:xfrm>
              <a:off x="3803240" y="6019800"/>
              <a:ext cx="1279317" cy="584776"/>
            </a:xfrm>
            <a:prstGeom prst="rect">
              <a:avLst/>
            </a:prstGeom>
            <a:noFill/>
          </p:spPr>
          <p:txBody>
            <a:bodyPr wrap="none" rtlCol="0">
              <a:spAutoFit/>
            </a:bodyPr>
            <a:lstStyle/>
            <a:p>
              <a:r>
                <a:rPr lang="en-US" sz="3200" dirty="0" smtClean="0"/>
                <a:t>0 volts</a:t>
              </a:r>
              <a:endParaRPr lang="en-US" sz="3200" dirty="0"/>
            </a:p>
          </p:txBody>
        </p:sp>
        <p:sp>
          <p:nvSpPr>
            <p:cNvPr id="25" name="Oval 24"/>
            <p:cNvSpPr>
              <a:spLocks noChangeAspect="1"/>
            </p:cNvSpPr>
            <p:nvPr/>
          </p:nvSpPr>
          <p:spPr>
            <a:xfrm>
              <a:off x="3895533" y="29313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3971733" y="40235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3959033" y="50141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4" name="TextBox 63"/>
          <p:cNvSpPr txBox="1"/>
          <p:nvPr/>
        </p:nvSpPr>
        <p:spPr>
          <a:xfrm>
            <a:off x="4481781" y="4276259"/>
            <a:ext cx="4547919" cy="1815882"/>
          </a:xfrm>
          <a:prstGeom prst="rect">
            <a:avLst/>
          </a:prstGeom>
          <a:noFill/>
        </p:spPr>
        <p:txBody>
          <a:bodyPr wrap="square" rtlCol="0">
            <a:spAutoFit/>
          </a:bodyPr>
          <a:lstStyle/>
          <a:p>
            <a:r>
              <a:rPr lang="en-US" sz="2800" dirty="0" smtClean="0">
                <a:solidFill>
                  <a:srgbClr val="0432FF"/>
                </a:solidFill>
              </a:rPr>
              <a:t>Series path </a:t>
            </a:r>
            <a:r>
              <a:rPr lang="en-US" sz="2800" dirty="0" smtClean="0"/>
              <a:t>from 0 volts to Out. Both transistors must be On, both </a:t>
            </a:r>
            <a:r>
              <a:rPr lang="en-US" sz="2800" i="1" dirty="0" smtClean="0"/>
              <a:t>inputs A and B</a:t>
            </a:r>
            <a:r>
              <a:rPr lang="en-US" sz="2800" dirty="0" smtClean="0"/>
              <a:t> must be high, to make Out = 0 volts</a:t>
            </a:r>
            <a:endParaRPr lang="en-US" sz="2800" dirty="0"/>
          </a:p>
        </p:txBody>
      </p:sp>
      <p:cxnSp>
        <p:nvCxnSpPr>
          <p:cNvPr id="65" name="Straight Arrow Connector 64"/>
          <p:cNvCxnSpPr/>
          <p:nvPr/>
        </p:nvCxnSpPr>
        <p:spPr>
          <a:xfrm flipH="1">
            <a:off x="2730500" y="5175598"/>
            <a:ext cx="1738582"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3" name="Group 72"/>
          <p:cNvGrpSpPr/>
          <p:nvPr/>
        </p:nvGrpSpPr>
        <p:grpSpPr>
          <a:xfrm>
            <a:off x="908788" y="1404900"/>
            <a:ext cx="8120912" cy="3002000"/>
            <a:chOff x="908788" y="1404900"/>
            <a:chExt cx="8120912" cy="3002000"/>
          </a:xfrm>
        </p:grpSpPr>
        <p:sp>
          <p:nvSpPr>
            <p:cNvPr id="61" name="TextBox 60"/>
            <p:cNvSpPr txBox="1"/>
            <p:nvPr/>
          </p:nvSpPr>
          <p:spPr>
            <a:xfrm>
              <a:off x="4481781" y="1404900"/>
              <a:ext cx="4547919" cy="1815882"/>
            </a:xfrm>
            <a:prstGeom prst="rect">
              <a:avLst/>
            </a:prstGeom>
            <a:noFill/>
          </p:spPr>
          <p:txBody>
            <a:bodyPr wrap="square" rtlCol="0">
              <a:spAutoFit/>
            </a:bodyPr>
            <a:lstStyle/>
            <a:p>
              <a:r>
                <a:rPr lang="en-US" sz="2800" dirty="0" smtClean="0">
                  <a:solidFill>
                    <a:srgbClr val="0432FF"/>
                  </a:solidFill>
                </a:rPr>
                <a:t>Parallel paths </a:t>
              </a:r>
              <a:r>
                <a:rPr lang="en-US" sz="2800" dirty="0" smtClean="0"/>
                <a:t>from +V to Out. If either or both transistors is On, if either or both </a:t>
              </a:r>
              <a:r>
                <a:rPr lang="en-US" sz="2800" i="1" dirty="0" smtClean="0"/>
                <a:t>input A or B is low</a:t>
              </a:r>
              <a:r>
                <a:rPr lang="en-US" sz="2800" dirty="0" smtClean="0"/>
                <a:t>, Out = +V </a:t>
              </a:r>
              <a:endParaRPr lang="en-US" sz="2800" dirty="0"/>
            </a:p>
          </p:txBody>
        </p:sp>
        <p:cxnSp>
          <p:nvCxnSpPr>
            <p:cNvPr id="63" name="Straight Arrow Connector 62"/>
            <p:cNvCxnSpPr/>
            <p:nvPr/>
          </p:nvCxnSpPr>
          <p:spPr>
            <a:xfrm flipH="1">
              <a:off x="3139457" y="2544891"/>
              <a:ext cx="1342324" cy="551065"/>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Donut 66"/>
            <p:cNvSpPr/>
            <p:nvPr/>
          </p:nvSpPr>
          <p:spPr>
            <a:xfrm>
              <a:off x="908788" y="2646638"/>
              <a:ext cx="2385632" cy="1760262"/>
            </a:xfrm>
            <a:prstGeom prst="donut">
              <a:avLst>
                <a:gd name="adj" fmla="val 3356"/>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9" name="Donut 68"/>
          <p:cNvSpPr/>
          <p:nvPr/>
        </p:nvSpPr>
        <p:spPr>
          <a:xfrm>
            <a:off x="1404088" y="4196038"/>
            <a:ext cx="1326412" cy="1760262"/>
          </a:xfrm>
          <a:prstGeom prst="donut">
            <a:avLst>
              <a:gd name="adj" fmla="val 3356"/>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Date Placeholder 2"/>
          <p:cNvSpPr>
            <a:spLocks noGrp="1"/>
          </p:cNvSpPr>
          <p:nvPr>
            <p:ph type="dt" sz="half" idx="10"/>
          </p:nvPr>
        </p:nvSpPr>
        <p:spPr/>
        <p:txBody>
          <a:bodyPr/>
          <a:lstStyle/>
          <a:p>
            <a:r>
              <a:rPr lang="en-US" smtClean="0"/>
              <a:t>© 2018 by George B. Adams III</a:t>
            </a:r>
            <a:endParaRPr lang="en-US"/>
          </a:p>
        </p:txBody>
      </p:sp>
      <p:sp>
        <p:nvSpPr>
          <p:cNvPr id="4" name="Slide Number Placeholder 3"/>
          <p:cNvSpPr>
            <a:spLocks noGrp="1"/>
          </p:cNvSpPr>
          <p:nvPr>
            <p:ph type="sldNum" sz="quarter" idx="12"/>
          </p:nvPr>
        </p:nvSpPr>
        <p:spPr/>
        <p:txBody>
          <a:bodyPr/>
          <a:lstStyle/>
          <a:p>
            <a:fld id="{F616CA18-62AE-B34C-A151-070DF961BCFA}" type="slidenum">
              <a:rPr lang="en-US" smtClean="0"/>
              <a:pPr/>
              <a:t>66</a:t>
            </a:fld>
            <a:endParaRPr lang="en-US"/>
          </a:p>
        </p:txBody>
      </p:sp>
    </p:spTree>
    <p:extLst>
      <p:ext uri="{BB962C8B-B14F-4D97-AF65-F5344CB8AC3E}">
        <p14:creationId xmlns:p14="http://schemas.microsoft.com/office/powerpoint/2010/main" val="98586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dissolve">
                                      <p:cBhvr>
                                        <p:cTn id="12" dur="500"/>
                                        <p:tgtEl>
                                          <p:spTgt spid="69"/>
                                        </p:tgtEl>
                                      </p:cBhvr>
                                    </p:animEffect>
                                  </p:childTnLst>
                                </p:cTn>
                              </p:par>
                              <p:par>
                                <p:cTn id="13" presetID="9"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dissolve">
                                      <p:cBhvr>
                                        <p:cTn id="15" dur="500"/>
                                        <p:tgtEl>
                                          <p:spTgt spid="6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dissolve">
                                      <p:cBhvr>
                                        <p:cTn id="1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Logical NOR operation, (A+B)’ </a:t>
            </a:r>
            <a:endParaRPr lang="en-US" dirty="0"/>
          </a:p>
        </p:txBody>
      </p:sp>
      <p:graphicFrame>
        <p:nvGraphicFramePr>
          <p:cNvPr id="4" name="Content Placeholder 3"/>
          <p:cNvGraphicFramePr>
            <a:graphicFrameLocks noGrp="1"/>
          </p:cNvGraphicFramePr>
          <p:nvPr>
            <p:ph sz="half" idx="1"/>
            <p:extLst/>
          </p:nvPr>
        </p:nvGraphicFramePr>
        <p:xfrm>
          <a:off x="457200" y="1600200"/>
          <a:ext cx="3561516" cy="2895600"/>
        </p:xfrm>
        <a:graphic>
          <a:graphicData uri="http://schemas.openxmlformats.org/drawingml/2006/table">
            <a:tbl>
              <a:tblPr firstRow="1" bandRow="1">
                <a:tableStyleId>{5C22544A-7EE6-4342-B048-85BDC9FD1C3A}</a:tableStyleId>
              </a:tblPr>
              <a:tblGrid>
                <a:gridCol w="747889"/>
                <a:gridCol w="747889"/>
                <a:gridCol w="2065738"/>
              </a:tblGrid>
              <a:tr h="370840">
                <a:tc>
                  <a:txBody>
                    <a:bodyPr/>
                    <a:lstStyle/>
                    <a:p>
                      <a:pPr algn="ctr"/>
                      <a:r>
                        <a:rPr lang="en-US" sz="3200" dirty="0" smtClean="0"/>
                        <a:t>A</a:t>
                      </a:r>
                      <a:endParaRPr lang="en-US" sz="3200" dirty="0"/>
                    </a:p>
                  </a:txBody>
                  <a:tcPr marL="97905" marR="97905"/>
                </a:tc>
                <a:tc>
                  <a:txBody>
                    <a:bodyPr/>
                    <a:lstStyle/>
                    <a:p>
                      <a:pPr algn="ctr"/>
                      <a:r>
                        <a:rPr lang="en-US" sz="3200" dirty="0" smtClean="0"/>
                        <a:t>B</a:t>
                      </a:r>
                      <a:endParaRPr lang="en-US" sz="3200" dirty="0"/>
                    </a:p>
                  </a:txBody>
                  <a:tcPr marL="97905" marR="97905"/>
                </a:tc>
                <a:tc>
                  <a:txBody>
                    <a:bodyPr/>
                    <a:lstStyle/>
                    <a:p>
                      <a:pPr algn="ctr"/>
                      <a:r>
                        <a:rPr lang="en-US" sz="3200" dirty="0" smtClean="0"/>
                        <a:t>A </a:t>
                      </a:r>
                      <a:r>
                        <a:rPr lang="en-US" sz="3200" i="1" dirty="0" smtClean="0"/>
                        <a:t>NOR</a:t>
                      </a:r>
                      <a:r>
                        <a:rPr lang="en-US" sz="3200" dirty="0" smtClean="0"/>
                        <a:t> B</a:t>
                      </a:r>
                      <a:endParaRPr lang="en-US" sz="3200" dirty="0"/>
                    </a:p>
                  </a:txBody>
                  <a:tcPr marL="97905" marR="97905"/>
                </a:tc>
              </a:tr>
              <a:tr h="370840">
                <a:tc>
                  <a:txBody>
                    <a:bodyPr/>
                    <a:lstStyle/>
                    <a:p>
                      <a:pPr algn="ctr"/>
                      <a:r>
                        <a:rPr lang="en-US" sz="3200" dirty="0" smtClean="0"/>
                        <a:t>0</a:t>
                      </a:r>
                      <a:endParaRPr lang="en-US" sz="3200" dirty="0"/>
                    </a:p>
                  </a:txBody>
                  <a:tcPr marL="97905" marR="97905"/>
                </a:tc>
                <a:tc>
                  <a:txBody>
                    <a:bodyPr/>
                    <a:lstStyle/>
                    <a:p>
                      <a:pPr algn="ctr"/>
                      <a:r>
                        <a:rPr lang="en-US" sz="3200" dirty="0" smtClean="0"/>
                        <a:t>0</a:t>
                      </a:r>
                      <a:endParaRPr lang="en-US" sz="3200" dirty="0"/>
                    </a:p>
                  </a:txBody>
                  <a:tcPr marL="97905" marR="97905"/>
                </a:tc>
                <a:tc>
                  <a:txBody>
                    <a:bodyPr/>
                    <a:lstStyle/>
                    <a:p>
                      <a:pPr algn="ctr"/>
                      <a:r>
                        <a:rPr lang="en-US" sz="3200" dirty="0" smtClean="0"/>
                        <a:t>1</a:t>
                      </a:r>
                      <a:endParaRPr lang="en-US" sz="3200" dirty="0"/>
                    </a:p>
                  </a:txBody>
                  <a:tcPr marL="97905" marR="97905"/>
                </a:tc>
              </a:tr>
              <a:tr h="370840">
                <a:tc>
                  <a:txBody>
                    <a:bodyPr/>
                    <a:lstStyle/>
                    <a:p>
                      <a:pPr algn="ctr"/>
                      <a:r>
                        <a:rPr lang="en-US" sz="3200" dirty="0" smtClean="0"/>
                        <a:t>0</a:t>
                      </a:r>
                      <a:endParaRPr lang="en-US" sz="3200" dirty="0"/>
                    </a:p>
                  </a:txBody>
                  <a:tcPr marL="97905" marR="97905"/>
                </a:tc>
                <a:tc>
                  <a:txBody>
                    <a:bodyPr/>
                    <a:lstStyle/>
                    <a:p>
                      <a:pPr algn="ctr"/>
                      <a:r>
                        <a:rPr lang="en-US" sz="3200" dirty="0" smtClean="0"/>
                        <a:t>1</a:t>
                      </a:r>
                      <a:endParaRPr lang="en-US" sz="3200" dirty="0"/>
                    </a:p>
                  </a:txBody>
                  <a:tcPr marL="97905" marR="97905"/>
                </a:tc>
                <a:tc>
                  <a:txBody>
                    <a:bodyPr/>
                    <a:lstStyle/>
                    <a:p>
                      <a:pPr algn="ctr"/>
                      <a:r>
                        <a:rPr lang="en-US" sz="3200" dirty="0" smtClean="0"/>
                        <a:t>0</a:t>
                      </a:r>
                      <a:endParaRPr lang="en-US" sz="3200" dirty="0"/>
                    </a:p>
                  </a:txBody>
                  <a:tcPr marL="97905" marR="97905"/>
                </a:tc>
              </a:tr>
              <a:tr h="370840">
                <a:tc>
                  <a:txBody>
                    <a:bodyPr/>
                    <a:lstStyle/>
                    <a:p>
                      <a:pPr algn="ctr"/>
                      <a:r>
                        <a:rPr lang="en-US" sz="3200" dirty="0" smtClean="0"/>
                        <a:t>1</a:t>
                      </a:r>
                      <a:endParaRPr lang="en-US" sz="3200" dirty="0"/>
                    </a:p>
                  </a:txBody>
                  <a:tcPr marL="97905" marR="97905"/>
                </a:tc>
                <a:tc>
                  <a:txBody>
                    <a:bodyPr/>
                    <a:lstStyle/>
                    <a:p>
                      <a:pPr algn="ctr"/>
                      <a:r>
                        <a:rPr lang="en-US" sz="3200" dirty="0" smtClean="0"/>
                        <a:t>0</a:t>
                      </a:r>
                      <a:endParaRPr lang="en-US" sz="3200" dirty="0"/>
                    </a:p>
                  </a:txBody>
                  <a:tcPr marL="97905" marR="97905"/>
                </a:tc>
                <a:tc>
                  <a:txBody>
                    <a:bodyPr/>
                    <a:lstStyle/>
                    <a:p>
                      <a:pPr algn="ctr"/>
                      <a:r>
                        <a:rPr lang="en-US" sz="3200" dirty="0" smtClean="0"/>
                        <a:t>0</a:t>
                      </a:r>
                      <a:endParaRPr lang="en-US" sz="3200" dirty="0"/>
                    </a:p>
                  </a:txBody>
                  <a:tcPr marL="97905" marR="97905"/>
                </a:tc>
              </a:tr>
              <a:tr h="370840">
                <a:tc>
                  <a:txBody>
                    <a:bodyPr/>
                    <a:lstStyle/>
                    <a:p>
                      <a:pPr algn="ctr"/>
                      <a:r>
                        <a:rPr lang="en-US" sz="3200" dirty="0" smtClean="0"/>
                        <a:t>1</a:t>
                      </a:r>
                      <a:endParaRPr lang="en-US" sz="3200" dirty="0"/>
                    </a:p>
                  </a:txBody>
                  <a:tcPr marL="97905" marR="97905"/>
                </a:tc>
                <a:tc>
                  <a:txBody>
                    <a:bodyPr/>
                    <a:lstStyle/>
                    <a:p>
                      <a:pPr algn="ctr"/>
                      <a:r>
                        <a:rPr lang="en-US" sz="3200" dirty="0" smtClean="0"/>
                        <a:t>1</a:t>
                      </a:r>
                      <a:endParaRPr lang="en-US" sz="3200" dirty="0"/>
                    </a:p>
                  </a:txBody>
                  <a:tcPr marL="97905" marR="97905"/>
                </a:tc>
                <a:tc>
                  <a:txBody>
                    <a:bodyPr/>
                    <a:lstStyle/>
                    <a:p>
                      <a:pPr algn="ctr"/>
                      <a:r>
                        <a:rPr lang="en-US" sz="3200" dirty="0" smtClean="0"/>
                        <a:t>0</a:t>
                      </a:r>
                      <a:endParaRPr lang="en-US" sz="3200" dirty="0"/>
                    </a:p>
                  </a:txBody>
                  <a:tcPr marL="97905" marR="97905"/>
                </a:tc>
              </a:tr>
            </a:tbl>
          </a:graphicData>
        </a:graphic>
      </p:graphicFrame>
      <p:sp>
        <p:nvSpPr>
          <p:cNvPr id="3" name="Content Placeholder 2"/>
          <p:cNvSpPr>
            <a:spLocks noGrp="1"/>
          </p:cNvSpPr>
          <p:nvPr>
            <p:ph sz="half" idx="2"/>
          </p:nvPr>
        </p:nvSpPr>
        <p:spPr>
          <a:xfrm>
            <a:off x="4217756" y="1450488"/>
            <a:ext cx="4392845" cy="4620112"/>
          </a:xfrm>
        </p:spPr>
        <p:txBody>
          <a:bodyPr/>
          <a:lstStyle/>
          <a:p>
            <a:r>
              <a:rPr lang="en-US" dirty="0" smtClean="0">
                <a:solidFill>
                  <a:srgbClr val="0070C0"/>
                </a:solidFill>
              </a:rPr>
              <a:t>Truth tables are a kind of software</a:t>
            </a:r>
          </a:p>
          <a:p>
            <a:pPr lvl="1"/>
            <a:r>
              <a:rPr lang="en-US" dirty="0" smtClean="0"/>
              <a:t>They define an operation, or function</a:t>
            </a:r>
          </a:p>
          <a:p>
            <a:pPr lvl="1"/>
            <a:r>
              <a:rPr lang="en-US" dirty="0"/>
              <a:t>They are abstract:  </a:t>
            </a:r>
            <a:r>
              <a:rPr lang="en-US" dirty="0" smtClean="0"/>
              <a:t>A, B stand </a:t>
            </a:r>
            <a:r>
              <a:rPr lang="en-US" dirty="0"/>
              <a:t>for any </a:t>
            </a:r>
            <a:r>
              <a:rPr lang="en-US" dirty="0" smtClean="0"/>
              <a:t>pair of statement truth values</a:t>
            </a:r>
          </a:p>
          <a:p>
            <a:pPr lvl="1"/>
            <a:r>
              <a:rPr lang="en-US" dirty="0" smtClean="0"/>
              <a:t>Given an A and a B, the table says what the output must be (although it does not say how to produce it)</a:t>
            </a:r>
            <a:endParaRPr lang="en-US" dirty="0"/>
          </a:p>
          <a:p>
            <a:pPr lvl="1"/>
            <a:endParaRPr lang="en-US" dirty="0" smtClean="0"/>
          </a:p>
        </p:txBody>
      </p:sp>
      <p:sp>
        <p:nvSpPr>
          <p:cNvPr id="5" name="Date Placeholder 4"/>
          <p:cNvSpPr>
            <a:spLocks noGrp="1"/>
          </p:cNvSpPr>
          <p:nvPr>
            <p:ph type="dt" sz="half" idx="10"/>
          </p:nvPr>
        </p:nvSpPr>
        <p:spPr/>
        <p:txBody>
          <a:bodyPr/>
          <a:lstStyle/>
          <a:p>
            <a:r>
              <a:rPr lang="en-US" smtClean="0"/>
              <a:t>© 2018 by George B. Adams III</a:t>
            </a:r>
            <a:endParaRPr lang="en-US"/>
          </a:p>
        </p:txBody>
      </p:sp>
      <p:sp>
        <p:nvSpPr>
          <p:cNvPr id="6" name="Slide Number Placeholder 5"/>
          <p:cNvSpPr>
            <a:spLocks noGrp="1"/>
          </p:cNvSpPr>
          <p:nvPr>
            <p:ph type="sldNum" sz="quarter" idx="12"/>
          </p:nvPr>
        </p:nvSpPr>
        <p:spPr/>
        <p:txBody>
          <a:bodyPr/>
          <a:lstStyle/>
          <a:p>
            <a:fld id="{BA0F5024-359D-6B46-98D1-05D86B9A129A}" type="slidenum">
              <a:rPr lang="en-US" smtClean="0"/>
              <a:pPr/>
              <a:t>67</a:t>
            </a:fld>
            <a:endParaRPr lang="en-US"/>
          </a:p>
        </p:txBody>
      </p:sp>
    </p:spTree>
    <p:extLst>
      <p:ext uri="{BB962C8B-B14F-4D97-AF65-F5344CB8AC3E}">
        <p14:creationId xmlns:p14="http://schemas.microsoft.com/office/powerpoint/2010/main" val="158384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Live example</a:t>
            </a:r>
            <a:endParaRPr lang="en-US" dirty="0"/>
          </a:p>
        </p:txBody>
      </p:sp>
      <p:sp>
        <p:nvSpPr>
          <p:cNvPr id="8" name="Content Placeholder 7"/>
          <p:cNvSpPr>
            <a:spLocks noGrp="1"/>
          </p:cNvSpPr>
          <p:nvPr>
            <p:ph idx="1"/>
          </p:nvPr>
        </p:nvSpPr>
        <p:spPr/>
        <p:txBody>
          <a:bodyPr/>
          <a:lstStyle/>
          <a:p>
            <a:r>
              <a:rPr lang="en-US" dirty="0" smtClean="0"/>
              <a:t>Design circuit to compute NOR operation </a:t>
            </a:r>
            <a:endParaRPr lang="en-US" dirty="0"/>
          </a:p>
        </p:txBody>
      </p:sp>
      <p:sp>
        <p:nvSpPr>
          <p:cNvPr id="5" name="Date Placeholder 4"/>
          <p:cNvSpPr>
            <a:spLocks noGrp="1"/>
          </p:cNvSpPr>
          <p:nvPr>
            <p:ph type="dt" sz="half" idx="10"/>
          </p:nvPr>
        </p:nvSpPr>
        <p:spPr/>
        <p:txBody>
          <a:bodyPr/>
          <a:lstStyle/>
          <a:p>
            <a:r>
              <a:rPr lang="en-US" smtClean="0"/>
              <a:t>© 2018 by George B. Adams III</a:t>
            </a:r>
            <a:endParaRPr lang="en-US"/>
          </a:p>
        </p:txBody>
      </p:sp>
      <p:sp>
        <p:nvSpPr>
          <p:cNvPr id="6" name="Slide Number Placeholder 5"/>
          <p:cNvSpPr>
            <a:spLocks noGrp="1"/>
          </p:cNvSpPr>
          <p:nvPr>
            <p:ph type="sldNum" sz="quarter" idx="12"/>
          </p:nvPr>
        </p:nvSpPr>
        <p:spPr/>
        <p:txBody>
          <a:bodyPr/>
          <a:lstStyle/>
          <a:p>
            <a:fld id="{BA0F5024-359D-6B46-98D1-05D86B9A129A}" type="slidenum">
              <a:rPr lang="en-US" smtClean="0"/>
              <a:pPr/>
              <a:t>68</a:t>
            </a:fld>
            <a:endParaRPr lang="en-US"/>
          </a:p>
        </p:txBody>
      </p:sp>
    </p:spTree>
    <p:extLst>
      <p:ext uri="{BB962C8B-B14F-4D97-AF65-F5344CB8AC3E}">
        <p14:creationId xmlns:p14="http://schemas.microsoft.com/office/powerpoint/2010/main" val="16883778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111094"/>
            <a:ext cx="8229600" cy="5092700"/>
          </a:xfrm>
        </p:spPr>
        <p:txBody>
          <a:bodyPr>
            <a:normAutofit/>
          </a:bodyPr>
          <a:lstStyle/>
          <a:p>
            <a:r>
              <a:rPr lang="en-US" dirty="0" smtClean="0"/>
              <a:t>How is logic embodied in hardware?</a:t>
            </a:r>
          </a:p>
          <a:p>
            <a:pPr lvl="1"/>
            <a:r>
              <a:rPr lang="en-US" dirty="0" smtClean="0"/>
              <a:t>We build digital circuits from Complementary MOSFET transistors, called CMOS for short</a:t>
            </a:r>
          </a:p>
          <a:p>
            <a:pPr lvl="1"/>
            <a:r>
              <a:rPr lang="en-US" dirty="0" smtClean="0"/>
              <a:t>Boolean algebra describes operations on set with two elements, basis for describing the logic we use in electronic computers</a:t>
            </a:r>
          </a:p>
          <a:p>
            <a:pPr lvl="1"/>
            <a:r>
              <a:rPr lang="en-US" dirty="0" smtClean="0"/>
              <a:t>NAND gate circuit is</a:t>
            </a:r>
            <a:br>
              <a:rPr lang="en-US" dirty="0" smtClean="0"/>
            </a:br>
            <a:r>
              <a:rPr lang="en-US" dirty="0" smtClean="0"/>
              <a:t>the key invention for</a:t>
            </a:r>
            <a:br>
              <a:rPr lang="en-US" dirty="0" smtClean="0"/>
            </a:br>
            <a:r>
              <a:rPr lang="en-US" dirty="0" smtClean="0"/>
              <a:t>building large, useful</a:t>
            </a:r>
            <a:br>
              <a:rPr lang="en-US" dirty="0" smtClean="0"/>
            </a:br>
            <a:r>
              <a:rPr lang="en-US" dirty="0" smtClean="0"/>
              <a:t>computational circuits</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69</a:t>
            </a:fld>
            <a:endParaRPr lang="en-US"/>
          </a:p>
        </p:txBody>
      </p:sp>
      <p:grpSp>
        <p:nvGrpSpPr>
          <p:cNvPr id="7" name="Group 6"/>
          <p:cNvGrpSpPr/>
          <p:nvPr/>
        </p:nvGrpSpPr>
        <p:grpSpPr>
          <a:xfrm>
            <a:off x="5739630" y="3827718"/>
            <a:ext cx="2516718" cy="2693960"/>
            <a:chOff x="2228500" y="2112662"/>
            <a:chExt cx="4196381" cy="4491914"/>
          </a:xfrm>
        </p:grpSpPr>
        <p:grpSp>
          <p:nvGrpSpPr>
            <p:cNvPr id="8" name="Group 7"/>
            <p:cNvGrpSpPr/>
            <p:nvPr/>
          </p:nvGrpSpPr>
          <p:grpSpPr>
            <a:xfrm>
              <a:off x="2228500" y="2112662"/>
              <a:ext cx="4196381" cy="4092927"/>
              <a:chOff x="2774600" y="2392062"/>
              <a:chExt cx="4196381" cy="4092927"/>
            </a:xfrm>
          </p:grpSpPr>
          <p:grpSp>
            <p:nvGrpSpPr>
              <p:cNvPr id="13" name="Group 12"/>
              <p:cNvGrpSpPr/>
              <p:nvPr/>
            </p:nvGrpSpPr>
            <p:grpSpPr>
              <a:xfrm>
                <a:off x="2774600" y="2976838"/>
                <a:ext cx="4196381" cy="3508151"/>
                <a:chOff x="2774600" y="2976838"/>
                <a:chExt cx="4196381" cy="3508151"/>
              </a:xfrm>
            </p:grpSpPr>
            <p:pic>
              <p:nvPicPr>
                <p:cNvPr id="15" name="Picture 14" descr="150px-IGFET_P-Ch_Enh_Labelled_simplified.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975" y="3121741"/>
                  <a:ext cx="1378565" cy="1378565"/>
                </a:xfrm>
                <a:prstGeom prst="rect">
                  <a:avLst/>
                </a:prstGeom>
              </p:spPr>
            </p:pic>
            <p:pic>
              <p:nvPicPr>
                <p:cNvPr id="16" name="Picture 15" descr="150px-IGFET_N-Ch_Enh_Labelled_simplified.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306" y="4232787"/>
                  <a:ext cx="1374468" cy="1374468"/>
                </a:xfrm>
                <a:prstGeom prst="rect">
                  <a:avLst/>
                </a:prstGeom>
              </p:spPr>
            </p:pic>
            <p:pic>
              <p:nvPicPr>
                <p:cNvPr id="17" name="Picture 16" descr="150px-IGFET_N-Ch_Enh_Labelled_simplified.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306" y="5110521"/>
                  <a:ext cx="1374468" cy="1374468"/>
                </a:xfrm>
                <a:prstGeom prst="rect">
                  <a:avLst/>
                </a:prstGeom>
              </p:spPr>
            </p:pic>
            <p:pic>
              <p:nvPicPr>
                <p:cNvPr id="18" name="Picture 17" descr="150px-IGFET_P-Ch_Enh_Labelled_simplified.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3955" y="3121741"/>
                  <a:ext cx="1378565" cy="1378565"/>
                </a:xfrm>
                <a:prstGeom prst="rect">
                  <a:avLst/>
                </a:prstGeom>
              </p:spPr>
            </p:pic>
            <p:cxnSp>
              <p:nvCxnSpPr>
                <p:cNvPr id="19" name="Straight Connector 18"/>
                <p:cNvCxnSpPr/>
                <p:nvPr/>
              </p:nvCxnSpPr>
              <p:spPr>
                <a:xfrm>
                  <a:off x="3875548" y="4358968"/>
                  <a:ext cx="2163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875548" y="3269226"/>
                  <a:ext cx="145025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74600" y="3481439"/>
                  <a:ext cx="422111" cy="584776"/>
                </a:xfrm>
                <a:prstGeom prst="rect">
                  <a:avLst/>
                </a:prstGeom>
                <a:noFill/>
              </p:spPr>
              <p:txBody>
                <a:bodyPr wrap="none" rtlCol="0">
                  <a:spAutoFit/>
                </a:bodyPr>
                <a:lstStyle/>
                <a:p>
                  <a:r>
                    <a:rPr lang="en-US" sz="3200" dirty="0" smtClean="0"/>
                    <a:t>A</a:t>
                  </a:r>
                  <a:endParaRPr lang="en-US" sz="3200" dirty="0"/>
                </a:p>
              </p:txBody>
            </p:sp>
            <p:sp>
              <p:nvSpPr>
                <p:cNvPr id="22" name="TextBox 21"/>
                <p:cNvSpPr txBox="1"/>
                <p:nvPr/>
              </p:nvSpPr>
              <p:spPr>
                <a:xfrm>
                  <a:off x="6161545" y="4014820"/>
                  <a:ext cx="809436" cy="584776"/>
                </a:xfrm>
                <a:prstGeom prst="rect">
                  <a:avLst/>
                </a:prstGeom>
                <a:noFill/>
              </p:spPr>
              <p:txBody>
                <a:bodyPr wrap="none" rtlCol="0">
                  <a:spAutoFit/>
                </a:bodyPr>
                <a:lstStyle/>
                <a:p>
                  <a:r>
                    <a:rPr lang="en-US" sz="3200" dirty="0" smtClean="0"/>
                    <a:t>Out</a:t>
                  </a:r>
                  <a:endParaRPr lang="en-US" sz="3200" dirty="0"/>
                </a:p>
              </p:txBody>
            </p:sp>
            <p:sp>
              <p:nvSpPr>
                <p:cNvPr id="23" name="TextBox 22"/>
                <p:cNvSpPr txBox="1"/>
                <p:nvPr/>
              </p:nvSpPr>
              <p:spPr>
                <a:xfrm>
                  <a:off x="3481295" y="4599039"/>
                  <a:ext cx="422111" cy="584776"/>
                </a:xfrm>
                <a:prstGeom prst="rect">
                  <a:avLst/>
                </a:prstGeom>
                <a:noFill/>
              </p:spPr>
              <p:txBody>
                <a:bodyPr wrap="none" rtlCol="0">
                  <a:spAutoFit/>
                </a:bodyPr>
                <a:lstStyle/>
                <a:p>
                  <a:r>
                    <a:rPr lang="en-US" sz="3200" dirty="0" smtClean="0">
                      <a:solidFill>
                        <a:srgbClr val="292929"/>
                      </a:solidFill>
                    </a:rPr>
                    <a:t>A</a:t>
                  </a:r>
                  <a:endParaRPr lang="en-US" sz="3200" dirty="0">
                    <a:solidFill>
                      <a:srgbClr val="292929"/>
                    </a:solidFill>
                  </a:endParaRPr>
                </a:p>
              </p:txBody>
            </p:sp>
            <p:sp>
              <p:nvSpPr>
                <p:cNvPr id="24" name="TextBox 23"/>
                <p:cNvSpPr txBox="1"/>
                <p:nvPr/>
              </p:nvSpPr>
              <p:spPr>
                <a:xfrm>
                  <a:off x="3486888" y="5445842"/>
                  <a:ext cx="407884" cy="584776"/>
                </a:xfrm>
                <a:prstGeom prst="rect">
                  <a:avLst/>
                </a:prstGeom>
                <a:noFill/>
              </p:spPr>
              <p:txBody>
                <a:bodyPr wrap="none" rtlCol="0">
                  <a:spAutoFit/>
                </a:bodyPr>
                <a:lstStyle/>
                <a:p>
                  <a:r>
                    <a:rPr lang="en-US" sz="3200" dirty="0">
                      <a:solidFill>
                        <a:srgbClr val="292929"/>
                      </a:solidFill>
                    </a:rPr>
                    <a:t>B</a:t>
                  </a:r>
                </a:p>
              </p:txBody>
            </p:sp>
            <p:sp>
              <p:nvSpPr>
                <p:cNvPr id="25" name="TextBox 24"/>
                <p:cNvSpPr txBox="1"/>
                <p:nvPr/>
              </p:nvSpPr>
              <p:spPr>
                <a:xfrm>
                  <a:off x="4274034" y="3481439"/>
                  <a:ext cx="407884" cy="584776"/>
                </a:xfrm>
                <a:prstGeom prst="rect">
                  <a:avLst/>
                </a:prstGeom>
                <a:noFill/>
              </p:spPr>
              <p:txBody>
                <a:bodyPr wrap="none" rtlCol="0">
                  <a:spAutoFit/>
                </a:bodyPr>
                <a:lstStyle/>
                <a:p>
                  <a:r>
                    <a:rPr lang="en-US" sz="3200" dirty="0">
                      <a:solidFill>
                        <a:srgbClr val="292929"/>
                      </a:solidFill>
                    </a:rPr>
                    <a:t>B</a:t>
                  </a:r>
                </a:p>
              </p:txBody>
            </p:sp>
            <p:cxnSp>
              <p:nvCxnSpPr>
                <p:cNvPr id="26" name="Straight Connector 25"/>
                <p:cNvCxnSpPr/>
                <p:nvPr/>
              </p:nvCxnSpPr>
              <p:spPr>
                <a:xfrm flipV="1">
                  <a:off x="4493955" y="2976838"/>
                  <a:ext cx="0" cy="2923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4311240" y="2392062"/>
                <a:ext cx="1941958" cy="584776"/>
              </a:xfrm>
              <a:prstGeom prst="rect">
                <a:avLst/>
              </a:prstGeom>
              <a:noFill/>
            </p:spPr>
            <p:txBody>
              <a:bodyPr wrap="none" rtlCol="0">
                <a:spAutoFit/>
              </a:bodyPr>
              <a:lstStyle/>
              <a:p>
                <a:r>
                  <a:rPr lang="en-US" sz="3200" dirty="0" smtClean="0"/>
                  <a:t>+V</a:t>
                </a:r>
                <a:r>
                  <a:rPr lang="en-US" sz="3200" dirty="0"/>
                  <a:t> </a:t>
                </a:r>
                <a:r>
                  <a:rPr lang="en-US" sz="3200" dirty="0" smtClean="0"/>
                  <a:t>voltage</a:t>
                </a:r>
                <a:endParaRPr lang="en-US" sz="3200" dirty="0"/>
              </a:p>
            </p:txBody>
          </p:sp>
        </p:grpSp>
        <p:sp>
          <p:nvSpPr>
            <p:cNvPr id="9" name="TextBox 8"/>
            <p:cNvSpPr txBox="1"/>
            <p:nvPr/>
          </p:nvSpPr>
          <p:spPr>
            <a:xfrm>
              <a:off x="3803240" y="6019800"/>
              <a:ext cx="1279317" cy="584776"/>
            </a:xfrm>
            <a:prstGeom prst="rect">
              <a:avLst/>
            </a:prstGeom>
            <a:noFill/>
          </p:spPr>
          <p:txBody>
            <a:bodyPr wrap="none" rtlCol="0">
              <a:spAutoFit/>
            </a:bodyPr>
            <a:lstStyle/>
            <a:p>
              <a:r>
                <a:rPr lang="en-US" sz="3200" dirty="0" smtClean="0"/>
                <a:t>0 volts</a:t>
              </a:r>
              <a:endParaRPr lang="en-US" sz="3200" dirty="0"/>
            </a:p>
          </p:txBody>
        </p:sp>
        <p:sp>
          <p:nvSpPr>
            <p:cNvPr id="10" name="Oval 9"/>
            <p:cNvSpPr>
              <a:spLocks noChangeAspect="1"/>
            </p:cNvSpPr>
            <p:nvPr/>
          </p:nvSpPr>
          <p:spPr>
            <a:xfrm>
              <a:off x="3895533" y="29313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3971733" y="40235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3959033" y="50141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645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a:xfrm>
            <a:off x="486830" y="1171186"/>
            <a:ext cx="8247965" cy="5334068"/>
          </a:xfrm>
        </p:spPr>
        <p:txBody>
          <a:bodyPr/>
          <a:lstStyle/>
          <a:p>
            <a:r>
              <a:rPr lang="en-US" dirty="0" smtClean="0"/>
              <a:t>Semester grade weighting</a:t>
            </a:r>
          </a:p>
          <a:p>
            <a:pPr lvl="1"/>
            <a:r>
              <a:rPr lang="en-US" dirty="0" smtClean="0"/>
              <a:t>Clicker quizzes		  5%</a:t>
            </a:r>
          </a:p>
          <a:p>
            <a:pPr lvl="1"/>
            <a:r>
              <a:rPr lang="en-US" dirty="0" smtClean="0"/>
              <a:t>Homework</a:t>
            </a:r>
            <a:r>
              <a:rPr lang="en-US" dirty="0"/>
              <a:t>	</a:t>
            </a:r>
            <a:r>
              <a:rPr lang="en-US" dirty="0" smtClean="0"/>
              <a:t>		15</a:t>
            </a:r>
            <a:r>
              <a:rPr lang="en-US" dirty="0"/>
              <a:t>%</a:t>
            </a:r>
          </a:p>
          <a:p>
            <a:pPr lvl="1"/>
            <a:r>
              <a:rPr lang="en-US" dirty="0" smtClean="0"/>
              <a:t>Lab assignments</a:t>
            </a:r>
            <a:r>
              <a:rPr lang="en-US" dirty="0"/>
              <a:t>		40%</a:t>
            </a:r>
          </a:p>
          <a:p>
            <a:pPr lvl="1"/>
            <a:r>
              <a:rPr lang="en-US" dirty="0" smtClean="0"/>
              <a:t>Midterm exams (2)		20%  (10% each)</a:t>
            </a:r>
          </a:p>
          <a:p>
            <a:pPr lvl="1"/>
            <a:r>
              <a:rPr lang="en-US" dirty="0" smtClean="0"/>
              <a:t>Final exam			20%</a:t>
            </a:r>
          </a:p>
          <a:p>
            <a:r>
              <a:rPr lang="en-US" dirty="0" smtClean="0"/>
              <a:t>Grade computation will exclude</a:t>
            </a:r>
          </a:p>
          <a:p>
            <a:pPr lvl="1"/>
            <a:r>
              <a:rPr lang="en-US" dirty="0"/>
              <a:t>l</a:t>
            </a:r>
            <a:r>
              <a:rPr lang="en-US" dirty="0" smtClean="0"/>
              <a:t>owest lab score,</a:t>
            </a:r>
          </a:p>
          <a:p>
            <a:pPr lvl="1"/>
            <a:r>
              <a:rPr lang="en-US" dirty="0" smtClean="0"/>
              <a:t>lowest homework score,</a:t>
            </a:r>
          </a:p>
          <a:p>
            <a:pPr lvl="1"/>
            <a:r>
              <a:rPr lang="en-US" dirty="0" smtClean="0"/>
              <a:t>and lowest four (4) clicker scores</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7</a:t>
            </a:fld>
            <a:endParaRPr lang="en-US"/>
          </a:p>
        </p:txBody>
      </p:sp>
    </p:spTree>
    <p:extLst>
      <p:ext uri="{BB962C8B-B14F-4D97-AF65-F5344CB8AC3E}">
        <p14:creationId xmlns:p14="http://schemas.microsoft.com/office/powerpoint/2010/main" val="2283134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for Week 02</a:t>
            </a:r>
            <a:endParaRPr lang="en-US" dirty="0"/>
          </a:p>
        </p:txBody>
      </p:sp>
      <p:sp>
        <p:nvSpPr>
          <p:cNvPr id="3" name="Content Placeholder 2"/>
          <p:cNvSpPr>
            <a:spLocks noGrp="1"/>
          </p:cNvSpPr>
          <p:nvPr>
            <p:ph idx="1"/>
          </p:nvPr>
        </p:nvSpPr>
        <p:spPr/>
        <p:txBody>
          <a:bodyPr/>
          <a:lstStyle/>
          <a:p>
            <a:r>
              <a:rPr lang="en-US" dirty="0" smtClean="0"/>
              <a:t>Helpful conversations taking place on Piazza</a:t>
            </a:r>
          </a:p>
          <a:p>
            <a:r>
              <a:rPr lang="en-US" dirty="0" smtClean="0"/>
              <a:t>Lab 02 this week</a:t>
            </a:r>
            <a:endParaRPr lang="en-US" dirty="0"/>
          </a:p>
          <a:p>
            <a:r>
              <a:rPr lang="en-US" dirty="0" smtClean="0"/>
              <a:t>HW 01 now due Thursday, Aug. 31</a:t>
            </a:r>
            <a:endParaRPr lang="en-US" dirty="0"/>
          </a:p>
          <a:p>
            <a:r>
              <a:rPr lang="en-US" dirty="0" smtClean="0"/>
              <a:t>Finish textbook </a:t>
            </a:r>
            <a:r>
              <a:rPr lang="en-US" dirty="0"/>
              <a:t>c</a:t>
            </a:r>
            <a:r>
              <a:rPr lang="en-US" dirty="0" smtClean="0"/>
              <a:t>hapters 1 and 2, read</a:t>
            </a:r>
            <a:br>
              <a:rPr lang="en-US" dirty="0" smtClean="0"/>
            </a:br>
            <a:r>
              <a:rPr lang="en-US" dirty="0" smtClean="0"/>
              <a:t>chapters 4 and 5 next (will come back to chapter 3 later)</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70</a:t>
            </a:fld>
            <a:endParaRPr lang="en-US"/>
          </a:p>
        </p:txBody>
      </p:sp>
    </p:spTree>
    <p:extLst>
      <p:ext uri="{BB962C8B-B14F-4D97-AF65-F5344CB8AC3E}">
        <p14:creationId xmlns:p14="http://schemas.microsoft.com/office/powerpoint/2010/main" val="14671759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and current, part 1</a:t>
            </a:r>
            <a:endParaRPr lang="en-US" dirty="0"/>
          </a:p>
        </p:txBody>
      </p:sp>
      <p:sp>
        <p:nvSpPr>
          <p:cNvPr id="3" name="Content Placeholder 2"/>
          <p:cNvSpPr>
            <a:spLocks noGrp="1"/>
          </p:cNvSpPr>
          <p:nvPr>
            <p:ph idx="1"/>
          </p:nvPr>
        </p:nvSpPr>
        <p:spPr>
          <a:xfrm>
            <a:off x="486830" y="1028306"/>
            <a:ext cx="8247965" cy="5334068"/>
          </a:xfrm>
        </p:spPr>
        <p:txBody>
          <a:bodyPr/>
          <a:lstStyle/>
          <a:p>
            <a:r>
              <a:rPr lang="en-US" dirty="0" smtClean="0">
                <a:solidFill>
                  <a:srgbClr val="0070C0"/>
                </a:solidFill>
              </a:rPr>
              <a:t>Kirchhoff’s</a:t>
            </a:r>
            <a:r>
              <a:rPr lang="en-US" dirty="0" smtClean="0"/>
              <a:t> electrical circuit behavior laws</a:t>
            </a:r>
          </a:p>
          <a:p>
            <a:pPr lvl="1"/>
            <a:r>
              <a:rPr lang="en-US" dirty="0" smtClean="0">
                <a:solidFill>
                  <a:srgbClr val="0070C0"/>
                </a:solidFill>
              </a:rPr>
              <a:t>Voltage Law</a:t>
            </a:r>
            <a:r>
              <a:rPr lang="en-US" dirty="0" smtClean="0"/>
              <a:t>:  the sum of voltages, V, across the devices around a closed circuit is zero</a:t>
            </a:r>
          </a:p>
          <a:p>
            <a:pPr lvl="1"/>
            <a:r>
              <a:rPr lang="en-US" dirty="0" smtClean="0">
                <a:solidFill>
                  <a:srgbClr val="0070C0"/>
                </a:solidFill>
              </a:rPr>
              <a:t>Current Law</a:t>
            </a:r>
            <a:r>
              <a:rPr lang="en-US" dirty="0" smtClean="0"/>
              <a:t>:  the sum of currents, </a:t>
            </a:r>
            <a:r>
              <a:rPr lang="en-US" dirty="0" smtClean="0">
                <a:latin typeface="Times New Roman" charset="0"/>
                <a:ea typeface="Times New Roman" charset="0"/>
                <a:cs typeface="Times New Roman" charset="0"/>
              </a:rPr>
              <a:t>I</a:t>
            </a:r>
            <a:r>
              <a:rPr lang="en-US" dirty="0" smtClean="0"/>
              <a:t>, entering and leaving a node (vertex in the graph of the circuit) in a circuit is zero</a:t>
            </a:r>
          </a:p>
          <a:p>
            <a:pPr lvl="2"/>
            <a:r>
              <a:rPr lang="en-US" dirty="0" smtClean="0"/>
              <a:t>Electrons neither accumulate nor deplete at a node</a:t>
            </a:r>
          </a:p>
          <a:p>
            <a:pPr lvl="1"/>
            <a:r>
              <a:rPr lang="en-US" sz="2800" dirty="0" smtClean="0"/>
              <a:t>Details of sign convention for voltage and current</a:t>
            </a:r>
          </a:p>
          <a:p>
            <a:pPr lvl="2"/>
            <a:r>
              <a:rPr lang="en-US" dirty="0" smtClean="0"/>
              <a:t>Electrons gaining energy flow from – to + by convention, electrons loosing energy flow from + to –</a:t>
            </a:r>
          </a:p>
          <a:p>
            <a:pPr lvl="2"/>
            <a:r>
              <a:rPr lang="en-US" dirty="0" smtClean="0"/>
              <a:t>Current flow into a node in a circuit is given a  positive sign, flow leaving a node is negative</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71</a:t>
            </a:fld>
            <a:endParaRPr lang="en-US"/>
          </a:p>
        </p:txBody>
      </p:sp>
    </p:spTree>
    <p:extLst>
      <p:ext uri="{BB962C8B-B14F-4D97-AF65-F5344CB8AC3E}">
        <p14:creationId xmlns:p14="http://schemas.microsoft.com/office/powerpoint/2010/main" val="26065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and current, part 2</a:t>
            </a:r>
            <a:endParaRPr lang="en-US" dirty="0"/>
          </a:p>
        </p:txBody>
      </p:sp>
      <p:sp>
        <p:nvSpPr>
          <p:cNvPr id="3" name="Content Placeholder 2"/>
          <p:cNvSpPr>
            <a:spLocks noGrp="1"/>
          </p:cNvSpPr>
          <p:nvPr>
            <p:ph idx="1"/>
          </p:nvPr>
        </p:nvSpPr>
        <p:spPr>
          <a:xfrm>
            <a:off x="486830" y="1028306"/>
            <a:ext cx="8247965" cy="5334068"/>
          </a:xfrm>
        </p:spPr>
        <p:txBody>
          <a:bodyPr/>
          <a:lstStyle/>
          <a:p>
            <a:r>
              <a:rPr lang="en-US" dirty="0" smtClean="0">
                <a:solidFill>
                  <a:srgbClr val="0070C0"/>
                </a:solidFill>
              </a:rPr>
              <a:t>Ohm’s Law</a:t>
            </a:r>
            <a:r>
              <a:rPr lang="en-US" dirty="0" smtClean="0"/>
              <a:t>:  the voltage measured between two points in a circuit is proportional to the product of the current flowing between those two points and the total resistance between those two points</a:t>
            </a:r>
            <a:br>
              <a:rPr lang="en-US" dirty="0" smtClean="0"/>
            </a:br>
            <a:r>
              <a:rPr lang="en-US" dirty="0" smtClean="0"/>
              <a:t>                              </a:t>
            </a:r>
            <a:r>
              <a:rPr lang="en-US" dirty="0" smtClean="0">
                <a:solidFill>
                  <a:srgbClr val="0070C0"/>
                </a:solidFill>
              </a:rPr>
              <a:t>V = </a:t>
            </a:r>
            <a:r>
              <a:rPr lang="en-US" dirty="0">
                <a:solidFill>
                  <a:srgbClr val="0070C0"/>
                </a:solidFill>
                <a:latin typeface="Times New Roman" charset="0"/>
                <a:ea typeface="Times New Roman" charset="0"/>
                <a:cs typeface="Times New Roman" charset="0"/>
              </a:rPr>
              <a:t>I</a:t>
            </a:r>
            <a:r>
              <a:rPr lang="en-US" dirty="0" smtClean="0">
                <a:solidFill>
                  <a:srgbClr val="0070C0"/>
                </a:solidFill>
              </a:rPr>
              <a:t> x R </a:t>
            </a:r>
            <a:br>
              <a:rPr lang="en-US" dirty="0" smtClean="0">
                <a:solidFill>
                  <a:srgbClr val="0070C0"/>
                </a:solidFill>
              </a:rPr>
            </a:br>
            <a:r>
              <a:rPr lang="en-US" dirty="0" smtClean="0"/>
              <a:t>units are volts = amperes x ohms</a:t>
            </a:r>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72</a:t>
            </a:fld>
            <a:endParaRPr lang="en-US"/>
          </a:p>
        </p:txBody>
      </p:sp>
    </p:spTree>
    <p:extLst>
      <p:ext uri="{BB962C8B-B14F-4D97-AF65-F5344CB8AC3E}">
        <p14:creationId xmlns:p14="http://schemas.microsoft.com/office/powerpoint/2010/main" val="21368073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circuit</a:t>
            </a:r>
            <a:endParaRPr lang="en-US" dirty="0"/>
          </a:p>
        </p:txBody>
      </p:sp>
      <p:sp>
        <p:nvSpPr>
          <p:cNvPr id="3" name="Content Placeholder 2"/>
          <p:cNvSpPr>
            <a:spLocks noGrp="1"/>
          </p:cNvSpPr>
          <p:nvPr>
            <p:ph idx="1"/>
          </p:nvPr>
        </p:nvSpPr>
        <p:spPr/>
        <p:txBody>
          <a:bodyPr/>
          <a:lstStyle/>
          <a:p>
            <a:r>
              <a:rPr lang="en-US" sz="2400" dirty="0" smtClean="0"/>
              <a:t>Circuit with battery</a:t>
            </a:r>
            <a:br>
              <a:rPr lang="en-US" sz="2400" dirty="0" smtClean="0"/>
            </a:br>
            <a:r>
              <a:rPr lang="en-US" sz="2400" dirty="0" smtClean="0"/>
              <a:t>driving two resistors</a:t>
            </a:r>
            <a:br>
              <a:rPr lang="en-US" sz="2400" dirty="0" smtClean="0"/>
            </a:br>
            <a:r>
              <a:rPr lang="en-US" sz="2400" dirty="0" smtClean="0"/>
              <a:t>in series</a:t>
            </a:r>
          </a:p>
          <a:p>
            <a:r>
              <a:rPr lang="en-US" sz="2400" dirty="0" smtClean="0">
                <a:solidFill>
                  <a:srgbClr val="0070C0"/>
                </a:solidFill>
              </a:rPr>
              <a:t>V volts of energy</a:t>
            </a:r>
            <a:br>
              <a:rPr lang="en-US" sz="2400" dirty="0" smtClean="0">
                <a:solidFill>
                  <a:srgbClr val="0070C0"/>
                </a:solidFill>
              </a:rPr>
            </a:br>
            <a:r>
              <a:rPr lang="en-US" sz="2400" dirty="0" smtClean="0">
                <a:solidFill>
                  <a:srgbClr val="0070C0"/>
                </a:solidFill>
              </a:rPr>
              <a:t>gain from battery;</a:t>
            </a:r>
            <a:br>
              <a:rPr lang="en-US" sz="2400" dirty="0" smtClean="0">
                <a:solidFill>
                  <a:srgbClr val="0070C0"/>
                </a:solidFill>
              </a:rPr>
            </a:br>
            <a:r>
              <a:rPr lang="en-US" sz="2400" dirty="0" smtClean="0">
                <a:solidFill>
                  <a:srgbClr val="0070C0"/>
                </a:solidFill>
              </a:rPr>
              <a:t>V</a:t>
            </a:r>
            <a:r>
              <a:rPr lang="en-US" sz="2400" baseline="-25000" dirty="0" smtClean="0">
                <a:solidFill>
                  <a:srgbClr val="0070C0"/>
                </a:solidFill>
              </a:rPr>
              <a:t>1</a:t>
            </a:r>
            <a:r>
              <a:rPr lang="en-US" sz="2400" dirty="0" smtClean="0">
                <a:solidFill>
                  <a:srgbClr val="0070C0"/>
                </a:solidFill>
              </a:rPr>
              <a:t> and V</a:t>
            </a:r>
            <a:r>
              <a:rPr lang="en-US" sz="2400" baseline="-25000" dirty="0" smtClean="0">
                <a:solidFill>
                  <a:srgbClr val="0070C0"/>
                </a:solidFill>
              </a:rPr>
              <a:t>2</a:t>
            </a:r>
            <a:r>
              <a:rPr lang="en-US" sz="2400" dirty="0" smtClean="0">
                <a:solidFill>
                  <a:srgbClr val="0070C0"/>
                </a:solidFill>
              </a:rPr>
              <a:t> volts of</a:t>
            </a:r>
            <a:br>
              <a:rPr lang="en-US" sz="2400" dirty="0" smtClean="0">
                <a:solidFill>
                  <a:srgbClr val="0070C0"/>
                </a:solidFill>
              </a:rPr>
            </a:br>
            <a:r>
              <a:rPr lang="en-US" sz="2400" dirty="0" smtClean="0">
                <a:solidFill>
                  <a:srgbClr val="0070C0"/>
                </a:solidFill>
              </a:rPr>
              <a:t>energy loss from</a:t>
            </a:r>
            <a:br>
              <a:rPr lang="en-US" sz="2400" dirty="0" smtClean="0">
                <a:solidFill>
                  <a:srgbClr val="0070C0"/>
                </a:solidFill>
              </a:rPr>
            </a:br>
            <a:r>
              <a:rPr lang="en-US" sz="2400" dirty="0" smtClean="0">
                <a:solidFill>
                  <a:srgbClr val="0070C0"/>
                </a:solidFill>
              </a:rPr>
              <a:t>resistors, respectively</a:t>
            </a:r>
          </a:p>
          <a:p>
            <a:r>
              <a:rPr lang="en-US" sz="2400" dirty="0" smtClean="0"/>
              <a:t>Resistors of values</a:t>
            </a:r>
            <a:br>
              <a:rPr lang="en-US" sz="2400" dirty="0" smtClean="0"/>
            </a:br>
            <a:r>
              <a:rPr lang="en-US" sz="2400" dirty="0" smtClean="0"/>
              <a:t>R</a:t>
            </a:r>
            <a:r>
              <a:rPr lang="en-US" sz="2400" baseline="-25000" dirty="0" smtClean="0"/>
              <a:t>1</a:t>
            </a:r>
            <a:r>
              <a:rPr lang="en-US" sz="2400" dirty="0" smtClean="0"/>
              <a:t> and R</a:t>
            </a:r>
            <a:r>
              <a:rPr lang="en-US" sz="2400" baseline="-25000" dirty="0" smtClean="0"/>
              <a:t>2</a:t>
            </a:r>
            <a:r>
              <a:rPr lang="en-US" sz="2400" dirty="0" smtClean="0"/>
              <a:t> ohms (</a:t>
            </a:r>
          </a:p>
          <a:p>
            <a:r>
              <a:rPr lang="en-US" sz="2400" dirty="0" smtClean="0">
                <a:solidFill>
                  <a:srgbClr val="0070C0"/>
                </a:solidFill>
              </a:rPr>
              <a:t>Current </a:t>
            </a:r>
            <a:r>
              <a:rPr lang="en-US" sz="2400" dirty="0" smtClean="0">
                <a:solidFill>
                  <a:srgbClr val="0070C0"/>
                </a:solidFill>
                <a:latin typeface="Times New Roman" charset="0"/>
                <a:ea typeface="Times New Roman" charset="0"/>
                <a:cs typeface="Times New Roman" charset="0"/>
              </a:rPr>
              <a:t>I </a:t>
            </a:r>
            <a:r>
              <a:rPr lang="en-US" sz="2400" dirty="0" smtClean="0">
                <a:solidFill>
                  <a:srgbClr val="0070C0"/>
                </a:solidFill>
              </a:rPr>
              <a:t>flows around</a:t>
            </a:r>
            <a:br>
              <a:rPr lang="en-US" sz="2400" dirty="0" smtClean="0">
                <a:solidFill>
                  <a:srgbClr val="0070C0"/>
                </a:solidFill>
              </a:rPr>
            </a:br>
            <a:r>
              <a:rPr lang="en-US" sz="2400" dirty="0" smtClean="0">
                <a:solidFill>
                  <a:srgbClr val="0070C0"/>
                </a:solidFill>
              </a:rPr>
              <a:t>the</a:t>
            </a:r>
            <a:r>
              <a:rPr lang="en-US" sz="2400" dirty="0">
                <a:solidFill>
                  <a:srgbClr val="0070C0"/>
                </a:solidFill>
              </a:rPr>
              <a:t> </a:t>
            </a:r>
            <a:r>
              <a:rPr lang="en-US" sz="2400" dirty="0" smtClean="0">
                <a:solidFill>
                  <a:srgbClr val="0070C0"/>
                </a:solidFill>
              </a:rPr>
              <a:t>circuit</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73</a:t>
            </a:fld>
            <a:endParaRPr lang="en-US"/>
          </a:p>
        </p:txBody>
      </p:sp>
      <p:pic>
        <p:nvPicPr>
          <p:cNvPr id="6" name="Picture 5" descr="Two resistors in series.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3746" y="1171186"/>
            <a:ext cx="5180254" cy="5686814"/>
          </a:xfrm>
          <a:prstGeom prst="rect">
            <a:avLst/>
          </a:prstGeom>
        </p:spPr>
      </p:pic>
      <p:sp>
        <p:nvSpPr>
          <p:cNvPr id="7" name="TextBox 6"/>
          <p:cNvSpPr txBox="1"/>
          <p:nvPr/>
        </p:nvSpPr>
        <p:spPr>
          <a:xfrm>
            <a:off x="3917722" y="3809085"/>
            <a:ext cx="446607" cy="646331"/>
          </a:xfrm>
          <a:prstGeom prst="rect">
            <a:avLst/>
          </a:prstGeom>
          <a:noFill/>
        </p:spPr>
        <p:txBody>
          <a:bodyPr wrap="none" rtlCol="0">
            <a:spAutoFit/>
          </a:bodyPr>
          <a:lstStyle/>
          <a:p>
            <a:r>
              <a:rPr lang="en-US" sz="3600" dirty="0" smtClean="0"/>
              <a:t>V</a:t>
            </a:r>
            <a:endParaRPr lang="en-US" sz="3600" dirty="0"/>
          </a:p>
        </p:txBody>
      </p:sp>
    </p:spTree>
    <p:extLst>
      <p:ext uri="{BB962C8B-B14F-4D97-AF65-F5344CB8AC3E}">
        <p14:creationId xmlns:p14="http://schemas.microsoft.com/office/powerpoint/2010/main" val="95243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338"/>
            <a:ext cx="8229600" cy="838944"/>
          </a:xfrm>
        </p:spPr>
        <p:txBody>
          <a:bodyPr/>
          <a:lstStyle/>
          <a:p>
            <a:r>
              <a:rPr lang="en-US" dirty="0" smtClean="0"/>
              <a:t>Example circuit with supply voltage V</a:t>
            </a:r>
            <a:endParaRPr lang="en-US" dirty="0"/>
          </a:p>
        </p:txBody>
      </p:sp>
      <p:sp>
        <p:nvSpPr>
          <p:cNvPr id="3" name="Content Placeholder 2"/>
          <p:cNvSpPr>
            <a:spLocks noGrp="1"/>
          </p:cNvSpPr>
          <p:nvPr>
            <p:ph idx="1"/>
          </p:nvPr>
        </p:nvSpPr>
        <p:spPr>
          <a:xfrm>
            <a:off x="457200" y="1016000"/>
            <a:ext cx="8229600" cy="5489254"/>
          </a:xfrm>
        </p:spPr>
        <p:txBody>
          <a:bodyPr>
            <a:normAutofit/>
          </a:bodyPr>
          <a:lstStyle/>
          <a:p>
            <a:pPr>
              <a:lnSpc>
                <a:spcPct val="90000"/>
              </a:lnSpc>
            </a:pPr>
            <a:r>
              <a:rPr lang="en-US" dirty="0" smtClean="0"/>
              <a:t>By Kirchhoff’s Voltage Law</a:t>
            </a:r>
            <a:br>
              <a:rPr lang="en-US" dirty="0" smtClean="0"/>
            </a:br>
            <a:r>
              <a:rPr lang="en-US" dirty="0" smtClean="0"/>
              <a:t>V + V</a:t>
            </a:r>
            <a:r>
              <a:rPr lang="en-US" baseline="-25000" dirty="0"/>
              <a:t>1</a:t>
            </a:r>
            <a:r>
              <a:rPr lang="en-US" dirty="0" smtClean="0"/>
              <a:t>+ V</a:t>
            </a:r>
            <a:r>
              <a:rPr lang="en-US" baseline="-25000" dirty="0" smtClean="0"/>
              <a:t>2</a:t>
            </a:r>
            <a:r>
              <a:rPr lang="en-US" dirty="0" smtClean="0"/>
              <a:t> = 0    or    </a:t>
            </a:r>
            <a:r>
              <a:rPr lang="en-US" dirty="0" smtClean="0">
                <a:solidFill>
                  <a:srgbClr val="0070C0"/>
                </a:solidFill>
              </a:rPr>
              <a:t>V </a:t>
            </a:r>
            <a:r>
              <a:rPr lang="en-US" dirty="0">
                <a:solidFill>
                  <a:srgbClr val="0070C0"/>
                </a:solidFill>
              </a:rPr>
              <a:t>= V</a:t>
            </a:r>
            <a:r>
              <a:rPr lang="en-US" baseline="-25000" dirty="0">
                <a:solidFill>
                  <a:srgbClr val="0070C0"/>
                </a:solidFill>
              </a:rPr>
              <a:t>1</a:t>
            </a:r>
            <a:r>
              <a:rPr lang="en-US" dirty="0">
                <a:solidFill>
                  <a:srgbClr val="0070C0"/>
                </a:solidFill>
              </a:rPr>
              <a:t>+ V</a:t>
            </a:r>
            <a:r>
              <a:rPr lang="en-US" baseline="-25000" dirty="0">
                <a:solidFill>
                  <a:srgbClr val="0070C0"/>
                </a:solidFill>
              </a:rPr>
              <a:t>2</a:t>
            </a:r>
            <a:r>
              <a:rPr lang="en-US" dirty="0">
                <a:solidFill>
                  <a:srgbClr val="0070C0"/>
                </a:solidFill>
              </a:rPr>
              <a:t> </a:t>
            </a:r>
          </a:p>
          <a:p>
            <a:pPr>
              <a:lnSpc>
                <a:spcPct val="90000"/>
              </a:lnSpc>
            </a:pPr>
            <a:r>
              <a:rPr lang="en-US" dirty="0" smtClean="0">
                <a:cs typeface="Times New Roman"/>
              </a:rPr>
              <a:t>By Kirchhoff’s Current Law, </a:t>
            </a:r>
            <a:r>
              <a:rPr lang="en-US" dirty="0" smtClean="0">
                <a:latin typeface="Times New Roman"/>
                <a:cs typeface="Times New Roman"/>
              </a:rPr>
              <a:t>I,</a:t>
            </a:r>
            <a:r>
              <a:rPr lang="en-US" dirty="0" smtClean="0"/>
              <a:t> must flow through resistors R</a:t>
            </a:r>
            <a:r>
              <a:rPr lang="en-US" baseline="-25000" dirty="0" smtClean="0"/>
              <a:t>1</a:t>
            </a:r>
            <a:r>
              <a:rPr lang="en-US" dirty="0" smtClean="0"/>
              <a:t> and R</a:t>
            </a:r>
            <a:r>
              <a:rPr lang="en-US" baseline="-25000" dirty="0" smtClean="0"/>
              <a:t>2 </a:t>
            </a:r>
            <a:r>
              <a:rPr lang="en-US" dirty="0" smtClean="0"/>
              <a:t>equally</a:t>
            </a:r>
          </a:p>
          <a:p>
            <a:pPr>
              <a:lnSpc>
                <a:spcPct val="90000"/>
              </a:lnSpc>
            </a:pPr>
            <a:r>
              <a:rPr lang="en-US" dirty="0" smtClean="0"/>
              <a:t>Ohm’s Law says voltage</a:t>
            </a:r>
            <a:br>
              <a:rPr lang="en-US" dirty="0" smtClean="0"/>
            </a:br>
            <a:r>
              <a:rPr lang="en-US" dirty="0" smtClean="0"/>
              <a:t>from </a:t>
            </a:r>
            <a:r>
              <a:rPr lang="en-US" dirty="0" smtClean="0">
                <a:solidFill>
                  <a:srgbClr val="FF0000"/>
                </a:solidFill>
              </a:rPr>
              <a:t>Output</a:t>
            </a:r>
            <a:r>
              <a:rPr lang="en-US" dirty="0" smtClean="0"/>
              <a:t> to </a:t>
            </a:r>
            <a:r>
              <a:rPr lang="en-US" dirty="0" smtClean="0">
                <a:solidFill>
                  <a:srgbClr val="FF0000"/>
                </a:solidFill>
              </a:rPr>
              <a:t>Ground</a:t>
            </a:r>
            <a:r>
              <a:rPr lang="en-US" dirty="0" smtClean="0"/>
              <a:t/>
            </a:r>
            <a:br>
              <a:rPr lang="en-US" dirty="0" smtClean="0"/>
            </a:br>
            <a:r>
              <a:rPr lang="en-US" dirty="0" smtClean="0">
                <a:latin typeface="Times New Roman"/>
                <a:cs typeface="Times New Roman"/>
              </a:rPr>
              <a:t>I </a:t>
            </a:r>
            <a:r>
              <a:rPr lang="en-US" dirty="0"/>
              <a:t>= </a:t>
            </a:r>
            <a:r>
              <a:rPr lang="en-US" dirty="0" smtClean="0"/>
              <a:t>V</a:t>
            </a:r>
            <a:r>
              <a:rPr lang="en-US" baseline="-25000" dirty="0" smtClean="0"/>
              <a:t>2</a:t>
            </a:r>
            <a:r>
              <a:rPr lang="en-US" dirty="0" smtClean="0"/>
              <a:t>/R</a:t>
            </a:r>
            <a:r>
              <a:rPr lang="en-US" baseline="-25000" dirty="0" smtClean="0"/>
              <a:t>2</a:t>
            </a:r>
            <a:r>
              <a:rPr lang="en-US" dirty="0" smtClean="0">
                <a:latin typeface="Times New Roman"/>
                <a:cs typeface="Times New Roman"/>
              </a:rPr>
              <a:t> </a:t>
            </a:r>
            <a:r>
              <a:rPr lang="en-US" dirty="0" smtClean="0">
                <a:cs typeface="Times New Roman"/>
              </a:rPr>
              <a:t> </a:t>
            </a:r>
            <a:r>
              <a:rPr lang="en-US" dirty="0" smtClean="0"/>
              <a:t>and </a:t>
            </a:r>
            <a:r>
              <a:rPr lang="en-US" dirty="0" smtClean="0">
                <a:cs typeface="Times New Roman"/>
              </a:rPr>
              <a:t>voltage</a:t>
            </a:r>
            <a:br>
              <a:rPr lang="en-US" dirty="0" smtClean="0">
                <a:cs typeface="Times New Roman"/>
              </a:rPr>
            </a:br>
            <a:r>
              <a:rPr lang="en-US" dirty="0" smtClean="0">
                <a:cs typeface="Times New Roman"/>
              </a:rPr>
              <a:t>from </a:t>
            </a:r>
            <a:r>
              <a:rPr lang="en-US" dirty="0" smtClean="0">
                <a:solidFill>
                  <a:srgbClr val="FF0000"/>
                </a:solidFill>
                <a:cs typeface="Times New Roman"/>
              </a:rPr>
              <a:t>High</a:t>
            </a:r>
            <a:r>
              <a:rPr lang="en-US" dirty="0" smtClean="0">
                <a:cs typeface="Times New Roman"/>
              </a:rPr>
              <a:t> to </a:t>
            </a:r>
            <a:r>
              <a:rPr lang="en-US" dirty="0" smtClean="0">
                <a:solidFill>
                  <a:srgbClr val="FF0000"/>
                </a:solidFill>
                <a:cs typeface="Times New Roman"/>
              </a:rPr>
              <a:t>Ground</a:t>
            </a:r>
            <a:r>
              <a:rPr lang="en-US" dirty="0" smtClean="0">
                <a:cs typeface="Times New Roman"/>
              </a:rPr>
              <a:t/>
            </a:r>
            <a:br>
              <a:rPr lang="en-US" dirty="0" smtClean="0">
                <a:cs typeface="Times New Roman"/>
              </a:rPr>
            </a:br>
            <a:r>
              <a:rPr lang="en-US" dirty="0" smtClean="0">
                <a:latin typeface="Times New Roman"/>
                <a:cs typeface="Times New Roman"/>
              </a:rPr>
              <a:t>I</a:t>
            </a:r>
            <a:r>
              <a:rPr lang="en-US" dirty="0" smtClean="0"/>
              <a:t> = V/(</a:t>
            </a:r>
            <a:r>
              <a:rPr lang="en-US" dirty="0"/>
              <a:t>R</a:t>
            </a:r>
            <a:r>
              <a:rPr lang="en-US" baseline="-25000" dirty="0"/>
              <a:t>1</a:t>
            </a:r>
            <a:r>
              <a:rPr lang="en-US" dirty="0"/>
              <a:t>+ </a:t>
            </a:r>
            <a:r>
              <a:rPr lang="en-US" dirty="0" smtClean="0"/>
              <a:t>R</a:t>
            </a:r>
            <a:r>
              <a:rPr lang="en-US" baseline="-25000" dirty="0" smtClean="0"/>
              <a:t>2</a:t>
            </a:r>
            <a:r>
              <a:rPr lang="en-US" dirty="0" smtClean="0"/>
              <a:t>)</a:t>
            </a:r>
            <a:endParaRPr lang="en-US" dirty="0"/>
          </a:p>
          <a:p>
            <a:pPr>
              <a:lnSpc>
                <a:spcPct val="90000"/>
              </a:lnSpc>
            </a:pPr>
            <a:r>
              <a:rPr lang="en-US" dirty="0" smtClean="0"/>
              <a:t>thus </a:t>
            </a:r>
            <a:r>
              <a:rPr lang="en-US" dirty="0">
                <a:solidFill>
                  <a:srgbClr val="FF0000"/>
                </a:solidFill>
              </a:rPr>
              <a:t>Output</a:t>
            </a:r>
            <a:r>
              <a:rPr lang="en-US" dirty="0"/>
              <a:t> </a:t>
            </a:r>
            <a:r>
              <a:rPr lang="en-US" dirty="0" smtClean="0"/>
              <a:t>voltage V</a:t>
            </a:r>
            <a:r>
              <a:rPr lang="en-US" baseline="-25000" dirty="0" smtClean="0"/>
              <a:t>2</a:t>
            </a:r>
            <a:r>
              <a:rPr lang="en-US" dirty="0" smtClean="0"/>
              <a:t> is </a:t>
            </a:r>
            <a:br>
              <a:rPr lang="en-US" dirty="0" smtClean="0"/>
            </a:br>
            <a:r>
              <a:rPr lang="en-US" dirty="0">
                <a:solidFill>
                  <a:srgbClr val="0070C0"/>
                </a:solidFill>
              </a:rPr>
              <a:t> </a:t>
            </a:r>
            <a:r>
              <a:rPr lang="en-US" dirty="0" smtClean="0">
                <a:solidFill>
                  <a:srgbClr val="0070C0"/>
                </a:solidFill>
              </a:rPr>
              <a:t> </a:t>
            </a:r>
            <a:r>
              <a:rPr lang="en-US" sz="3600" dirty="0" smtClean="0">
                <a:solidFill>
                  <a:srgbClr val="0070C0"/>
                </a:solidFill>
              </a:rPr>
              <a:t>V</a:t>
            </a:r>
            <a:r>
              <a:rPr lang="en-US" sz="3600" baseline="-25000" dirty="0" smtClean="0">
                <a:solidFill>
                  <a:srgbClr val="0070C0"/>
                </a:solidFill>
              </a:rPr>
              <a:t>2</a:t>
            </a:r>
            <a:r>
              <a:rPr lang="en-US" sz="3600" dirty="0" smtClean="0">
                <a:solidFill>
                  <a:srgbClr val="0070C0"/>
                </a:solidFill>
              </a:rPr>
              <a:t>= V(R</a:t>
            </a:r>
            <a:r>
              <a:rPr lang="en-US" sz="3600" baseline="-25000" dirty="0" smtClean="0">
                <a:solidFill>
                  <a:srgbClr val="0070C0"/>
                </a:solidFill>
              </a:rPr>
              <a:t>2</a:t>
            </a:r>
            <a:r>
              <a:rPr lang="en-US" sz="3600" dirty="0" smtClean="0">
                <a:solidFill>
                  <a:srgbClr val="0070C0"/>
                </a:solidFill>
              </a:rPr>
              <a:t>/</a:t>
            </a:r>
            <a:r>
              <a:rPr lang="en-US" sz="3600" dirty="0">
                <a:solidFill>
                  <a:srgbClr val="0070C0"/>
                </a:solidFill>
              </a:rPr>
              <a:t>(R</a:t>
            </a:r>
            <a:r>
              <a:rPr lang="en-US" sz="3600" baseline="-25000" dirty="0">
                <a:solidFill>
                  <a:srgbClr val="0070C0"/>
                </a:solidFill>
              </a:rPr>
              <a:t>1</a:t>
            </a:r>
            <a:r>
              <a:rPr lang="en-US" sz="3600" dirty="0">
                <a:solidFill>
                  <a:srgbClr val="0070C0"/>
                </a:solidFill>
              </a:rPr>
              <a:t>+ R</a:t>
            </a:r>
            <a:r>
              <a:rPr lang="en-US" sz="3600" baseline="-25000" dirty="0">
                <a:solidFill>
                  <a:srgbClr val="0070C0"/>
                </a:solidFill>
              </a:rPr>
              <a:t>2</a:t>
            </a:r>
            <a:r>
              <a:rPr lang="en-US" sz="3600" dirty="0" smtClean="0">
                <a:solidFill>
                  <a:srgbClr val="0070C0"/>
                </a:solidFill>
              </a:rPr>
              <a:t>))</a:t>
            </a:r>
          </a:p>
        </p:txBody>
      </p:sp>
      <p:pic>
        <p:nvPicPr>
          <p:cNvPr id="7" name="Picture 6" descr="Two resistors in series.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386383" y="3030952"/>
            <a:ext cx="3486149" cy="3827048"/>
          </a:xfrm>
          <a:prstGeom prst="rect">
            <a:avLst/>
          </a:prstGeom>
        </p:spPr>
      </p:pic>
      <p:sp>
        <p:nvSpPr>
          <p:cNvPr id="6" name="TextBox 5"/>
          <p:cNvSpPr txBox="1"/>
          <p:nvPr/>
        </p:nvSpPr>
        <p:spPr>
          <a:xfrm>
            <a:off x="5317887" y="4666329"/>
            <a:ext cx="446607" cy="646331"/>
          </a:xfrm>
          <a:prstGeom prst="rect">
            <a:avLst/>
          </a:prstGeom>
          <a:noFill/>
        </p:spPr>
        <p:txBody>
          <a:bodyPr wrap="none" rtlCol="0">
            <a:spAutoFit/>
          </a:bodyPr>
          <a:lstStyle/>
          <a:p>
            <a:r>
              <a:rPr lang="en-US" sz="3600" dirty="0" smtClean="0"/>
              <a:t>V</a:t>
            </a:r>
            <a:endParaRPr lang="en-US" sz="3600" dirty="0"/>
          </a:p>
        </p:txBody>
      </p:sp>
      <p:sp>
        <p:nvSpPr>
          <p:cNvPr id="4" name="Date Placeholder 3"/>
          <p:cNvSpPr>
            <a:spLocks noGrp="1"/>
          </p:cNvSpPr>
          <p:nvPr>
            <p:ph type="dt" sz="half" idx="10"/>
          </p:nvPr>
        </p:nvSpPr>
        <p:spPr/>
        <p:txBody>
          <a:bodyPr/>
          <a:lstStyle/>
          <a:p>
            <a:r>
              <a:rPr lang="en-US" smtClean="0"/>
              <a:t>© 2018 by George B. Adams III</a:t>
            </a:r>
            <a:endParaRPr lang="en-US" dirty="0"/>
          </a:p>
        </p:txBody>
      </p:sp>
      <p:sp>
        <p:nvSpPr>
          <p:cNvPr id="5" name="Slide Number Placeholder 4"/>
          <p:cNvSpPr>
            <a:spLocks noGrp="1"/>
          </p:cNvSpPr>
          <p:nvPr>
            <p:ph type="sldNum" sz="quarter" idx="12"/>
          </p:nvPr>
        </p:nvSpPr>
        <p:spPr/>
        <p:txBody>
          <a:bodyPr/>
          <a:lstStyle/>
          <a:p>
            <a:fld id="{F616CA18-62AE-B34C-A151-070DF961BCFA}" type="slidenum">
              <a:rPr lang="en-US" smtClean="0"/>
              <a:pPr/>
              <a:t>74</a:t>
            </a:fld>
            <a:endParaRPr lang="en-US"/>
          </a:p>
        </p:txBody>
      </p:sp>
      <p:sp>
        <p:nvSpPr>
          <p:cNvPr id="11" name="TextBox 10"/>
          <p:cNvSpPr txBox="1"/>
          <p:nvPr/>
        </p:nvSpPr>
        <p:spPr>
          <a:xfrm>
            <a:off x="7908201" y="6300796"/>
            <a:ext cx="1286571" cy="523220"/>
          </a:xfrm>
          <a:prstGeom prst="rect">
            <a:avLst/>
          </a:prstGeom>
          <a:noFill/>
        </p:spPr>
        <p:txBody>
          <a:bodyPr wrap="none" rtlCol="0">
            <a:spAutoFit/>
          </a:bodyPr>
          <a:lstStyle/>
          <a:p>
            <a:r>
              <a:rPr lang="en-US" sz="2800" dirty="0" smtClean="0">
                <a:solidFill>
                  <a:srgbClr val="FF0000"/>
                </a:solidFill>
              </a:rPr>
              <a:t>Ground</a:t>
            </a:r>
            <a:endParaRPr lang="en-US" sz="2800" dirty="0">
              <a:solidFill>
                <a:srgbClr val="FF0000"/>
              </a:solidFill>
            </a:endParaRPr>
          </a:p>
        </p:txBody>
      </p:sp>
      <p:sp>
        <p:nvSpPr>
          <p:cNvPr id="12" name="TextBox 11"/>
          <p:cNvSpPr txBox="1"/>
          <p:nvPr/>
        </p:nvSpPr>
        <p:spPr>
          <a:xfrm>
            <a:off x="7908201" y="4810120"/>
            <a:ext cx="1229824" cy="523220"/>
          </a:xfrm>
          <a:prstGeom prst="rect">
            <a:avLst/>
          </a:prstGeom>
          <a:noFill/>
        </p:spPr>
        <p:txBody>
          <a:bodyPr wrap="none" rtlCol="0">
            <a:spAutoFit/>
          </a:bodyPr>
          <a:lstStyle/>
          <a:p>
            <a:r>
              <a:rPr lang="en-US" sz="2800" smtClean="0">
                <a:solidFill>
                  <a:srgbClr val="FF0000"/>
                </a:solidFill>
              </a:rPr>
              <a:t>Output</a:t>
            </a:r>
            <a:endParaRPr lang="en-US" sz="2800" dirty="0">
              <a:solidFill>
                <a:srgbClr val="FF0000"/>
              </a:solidFill>
            </a:endParaRPr>
          </a:p>
        </p:txBody>
      </p:sp>
      <p:sp>
        <p:nvSpPr>
          <p:cNvPr id="13" name="TextBox 12"/>
          <p:cNvSpPr txBox="1"/>
          <p:nvPr/>
        </p:nvSpPr>
        <p:spPr>
          <a:xfrm>
            <a:off x="7908201" y="3490898"/>
            <a:ext cx="848309" cy="523220"/>
          </a:xfrm>
          <a:prstGeom prst="rect">
            <a:avLst/>
          </a:prstGeom>
          <a:noFill/>
        </p:spPr>
        <p:txBody>
          <a:bodyPr wrap="none" rtlCol="0">
            <a:spAutoFit/>
          </a:bodyPr>
          <a:lstStyle/>
          <a:p>
            <a:r>
              <a:rPr lang="en-US" sz="2800" dirty="0" smtClean="0">
                <a:solidFill>
                  <a:srgbClr val="FF0000"/>
                </a:solidFill>
              </a:rPr>
              <a:t>High</a:t>
            </a:r>
            <a:endParaRPr lang="en-US" sz="2800" dirty="0">
              <a:solidFill>
                <a:srgbClr val="FF0000"/>
              </a:solidFill>
            </a:endParaRPr>
          </a:p>
        </p:txBody>
      </p:sp>
    </p:spTree>
    <p:extLst>
      <p:ext uri="{BB962C8B-B14F-4D97-AF65-F5344CB8AC3E}">
        <p14:creationId xmlns:p14="http://schemas.microsoft.com/office/powerpoint/2010/main" val="29595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338"/>
            <a:ext cx="8229600" cy="838944"/>
          </a:xfrm>
        </p:spPr>
        <p:txBody>
          <a:bodyPr/>
          <a:lstStyle/>
          <a:p>
            <a:r>
              <a:rPr lang="en-US" dirty="0" smtClean="0"/>
              <a:t>Creating two voltage levels</a:t>
            </a:r>
            <a:endParaRPr lang="en-US" dirty="0"/>
          </a:p>
        </p:txBody>
      </p:sp>
      <p:sp>
        <p:nvSpPr>
          <p:cNvPr id="3" name="Content Placeholder 2"/>
          <p:cNvSpPr>
            <a:spLocks noGrp="1"/>
          </p:cNvSpPr>
          <p:nvPr>
            <p:ph idx="1"/>
          </p:nvPr>
        </p:nvSpPr>
        <p:spPr>
          <a:xfrm>
            <a:off x="14284" y="1016000"/>
            <a:ext cx="8229600" cy="5489254"/>
          </a:xfrm>
        </p:spPr>
        <p:txBody>
          <a:bodyPr>
            <a:normAutofit/>
          </a:bodyPr>
          <a:lstStyle/>
          <a:p>
            <a:pPr>
              <a:lnSpc>
                <a:spcPct val="90000"/>
              </a:lnSpc>
            </a:pPr>
            <a:r>
              <a:rPr lang="en-US" dirty="0" smtClean="0"/>
              <a:t>Key idea is </a:t>
            </a:r>
            <a:r>
              <a:rPr lang="en-US" dirty="0"/>
              <a:t>a</a:t>
            </a:r>
            <a:r>
              <a:rPr lang="en-US" dirty="0" smtClean="0"/>
              <a:t> two-resistor “voltage divider”</a:t>
            </a:r>
          </a:p>
          <a:p>
            <a:pPr>
              <a:lnSpc>
                <a:spcPct val="90000"/>
              </a:lnSpc>
            </a:pPr>
            <a:r>
              <a:rPr lang="en-US" dirty="0" smtClean="0"/>
              <a:t>Because  </a:t>
            </a:r>
            <a:r>
              <a:rPr lang="en-US" dirty="0" smtClean="0">
                <a:solidFill>
                  <a:srgbClr val="0000FF"/>
                </a:solidFill>
              </a:rPr>
              <a:t>V(R</a:t>
            </a:r>
            <a:r>
              <a:rPr lang="en-US" baseline="-25000" dirty="0" smtClean="0">
                <a:solidFill>
                  <a:srgbClr val="0000FF"/>
                </a:solidFill>
              </a:rPr>
              <a:t>2</a:t>
            </a:r>
            <a:r>
              <a:rPr lang="en-US" dirty="0" smtClean="0">
                <a:solidFill>
                  <a:srgbClr val="0000FF"/>
                </a:solidFill>
              </a:rPr>
              <a:t>/</a:t>
            </a:r>
            <a:r>
              <a:rPr lang="en-US" dirty="0">
                <a:solidFill>
                  <a:srgbClr val="0000FF"/>
                </a:solidFill>
              </a:rPr>
              <a:t>(R</a:t>
            </a:r>
            <a:r>
              <a:rPr lang="en-US" baseline="-25000" dirty="0">
                <a:solidFill>
                  <a:srgbClr val="0000FF"/>
                </a:solidFill>
              </a:rPr>
              <a:t>1</a:t>
            </a:r>
            <a:r>
              <a:rPr lang="en-US" dirty="0">
                <a:solidFill>
                  <a:srgbClr val="0000FF"/>
                </a:solidFill>
              </a:rPr>
              <a:t>+ R</a:t>
            </a:r>
            <a:r>
              <a:rPr lang="en-US" baseline="-25000" dirty="0">
                <a:solidFill>
                  <a:srgbClr val="0000FF"/>
                </a:solidFill>
              </a:rPr>
              <a:t>2</a:t>
            </a:r>
            <a:r>
              <a:rPr lang="en-US" dirty="0" smtClean="0">
                <a:solidFill>
                  <a:srgbClr val="0000FF"/>
                </a:solidFill>
              </a:rPr>
              <a:t>)) </a:t>
            </a:r>
            <a:r>
              <a:rPr lang="en-US" dirty="0">
                <a:solidFill>
                  <a:srgbClr val="0000FF"/>
                </a:solidFill>
              </a:rPr>
              <a:t>= V</a:t>
            </a:r>
            <a:r>
              <a:rPr lang="en-US" baseline="-25000" dirty="0">
                <a:solidFill>
                  <a:srgbClr val="0000FF"/>
                </a:solidFill>
              </a:rPr>
              <a:t>2</a:t>
            </a:r>
            <a:endParaRPr lang="en-US" dirty="0" smtClean="0">
              <a:solidFill>
                <a:srgbClr val="0000FF"/>
              </a:solidFill>
            </a:endParaRPr>
          </a:p>
          <a:p>
            <a:pPr>
              <a:lnSpc>
                <a:spcPct val="90000"/>
              </a:lnSpc>
            </a:pPr>
            <a:r>
              <a:rPr lang="en-US" dirty="0"/>
              <a:t>O</a:t>
            </a:r>
            <a:r>
              <a:rPr lang="en-US" dirty="0" smtClean="0"/>
              <a:t>btain two near-ideal </a:t>
            </a:r>
            <a:r>
              <a:rPr lang="en-US" dirty="0" smtClean="0">
                <a:solidFill>
                  <a:srgbClr val="0000FF"/>
                </a:solidFill>
              </a:rPr>
              <a:t>V</a:t>
            </a:r>
            <a:r>
              <a:rPr lang="en-US" baseline="-25000" dirty="0" smtClean="0">
                <a:solidFill>
                  <a:srgbClr val="0000FF"/>
                </a:solidFill>
              </a:rPr>
              <a:t>2</a:t>
            </a:r>
            <a:r>
              <a:rPr lang="en-US" dirty="0"/>
              <a:t/>
            </a:r>
            <a:br>
              <a:rPr lang="en-US" dirty="0"/>
            </a:br>
            <a:r>
              <a:rPr lang="en-US" dirty="0" smtClean="0"/>
              <a:t>levels of +V and Ground</a:t>
            </a:r>
            <a:br>
              <a:rPr lang="en-US" dirty="0" smtClean="0"/>
            </a:br>
            <a:r>
              <a:rPr lang="en-US" dirty="0" smtClean="0"/>
              <a:t>via </a:t>
            </a:r>
            <a:r>
              <a:rPr lang="en-US" dirty="0" smtClean="0">
                <a:solidFill>
                  <a:srgbClr val="0000FF"/>
                </a:solidFill>
              </a:rPr>
              <a:t>two extreme cases</a:t>
            </a:r>
            <a:r>
              <a:rPr lang="en-US" dirty="0" smtClean="0"/>
              <a:t>:</a:t>
            </a:r>
            <a:br>
              <a:rPr lang="en-US" dirty="0" smtClean="0"/>
            </a:br>
            <a:endParaRPr lang="en-US" dirty="0" smtClean="0"/>
          </a:p>
          <a:p>
            <a:pPr>
              <a:lnSpc>
                <a:spcPct val="90000"/>
              </a:lnSpc>
            </a:pPr>
            <a:r>
              <a:rPr lang="en-US" dirty="0" smtClean="0"/>
              <a:t>Build </a:t>
            </a:r>
            <a:r>
              <a:rPr lang="en-US" dirty="0" smtClean="0">
                <a:solidFill>
                  <a:srgbClr val="008000"/>
                </a:solidFill>
              </a:rPr>
              <a:t>R</a:t>
            </a:r>
            <a:r>
              <a:rPr lang="en-US" baseline="-25000" dirty="0" smtClean="0">
                <a:solidFill>
                  <a:srgbClr val="008000"/>
                </a:solidFill>
              </a:rPr>
              <a:t>2</a:t>
            </a:r>
            <a:r>
              <a:rPr lang="en-US" dirty="0" smtClean="0">
                <a:solidFill>
                  <a:srgbClr val="008000"/>
                </a:solidFill>
              </a:rPr>
              <a:t> &lt;&lt; R</a:t>
            </a:r>
            <a:r>
              <a:rPr lang="en-US" baseline="-25000" dirty="0" smtClean="0">
                <a:solidFill>
                  <a:srgbClr val="008000"/>
                </a:solidFill>
              </a:rPr>
              <a:t>1</a:t>
            </a:r>
            <a:br>
              <a:rPr lang="en-US" baseline="-25000" dirty="0" smtClean="0">
                <a:solidFill>
                  <a:srgbClr val="008000"/>
                </a:solidFill>
              </a:rPr>
            </a:br>
            <a:r>
              <a:rPr lang="en-US" dirty="0" smtClean="0">
                <a:solidFill>
                  <a:srgbClr val="0000FF"/>
                </a:solidFill>
              </a:rPr>
              <a:t>V(R</a:t>
            </a:r>
            <a:r>
              <a:rPr lang="en-US" baseline="-25000" dirty="0" smtClean="0">
                <a:solidFill>
                  <a:srgbClr val="0000FF"/>
                </a:solidFill>
              </a:rPr>
              <a:t>2</a:t>
            </a:r>
            <a:r>
              <a:rPr lang="en-US" dirty="0">
                <a:solidFill>
                  <a:srgbClr val="0000FF"/>
                </a:solidFill>
              </a:rPr>
              <a:t>/(R</a:t>
            </a:r>
            <a:r>
              <a:rPr lang="en-US" baseline="-25000" dirty="0">
                <a:solidFill>
                  <a:srgbClr val="0000FF"/>
                </a:solidFill>
              </a:rPr>
              <a:t>1</a:t>
            </a:r>
            <a:r>
              <a:rPr lang="en-US" dirty="0">
                <a:solidFill>
                  <a:srgbClr val="0000FF"/>
                </a:solidFill>
              </a:rPr>
              <a:t>+ R</a:t>
            </a:r>
            <a:r>
              <a:rPr lang="en-US" baseline="-25000" dirty="0">
                <a:solidFill>
                  <a:srgbClr val="0000FF"/>
                </a:solidFill>
              </a:rPr>
              <a:t>2</a:t>
            </a:r>
            <a:r>
              <a:rPr lang="en-US" dirty="0" smtClean="0">
                <a:solidFill>
                  <a:srgbClr val="0000FF"/>
                </a:solidFill>
              </a:rPr>
              <a:t>) ≐ Vx</a:t>
            </a:r>
            <a:r>
              <a:rPr lang="en-US" b="1" dirty="0" smtClean="0">
                <a:solidFill>
                  <a:srgbClr val="FF0000"/>
                </a:solidFill>
              </a:rPr>
              <a:t>0</a:t>
            </a:r>
            <a:r>
              <a:rPr lang="en-US" dirty="0" smtClean="0">
                <a:solidFill>
                  <a:srgbClr val="0000FF"/>
                </a:solidFill>
              </a:rPr>
              <a:t> = </a:t>
            </a:r>
            <a:r>
              <a:rPr lang="en-US" dirty="0" smtClean="0">
                <a:solidFill>
                  <a:srgbClr val="00B050"/>
                </a:solidFill>
              </a:rPr>
              <a:t>0 = V</a:t>
            </a:r>
            <a:r>
              <a:rPr lang="en-US" baseline="-25000" dirty="0" smtClean="0">
                <a:solidFill>
                  <a:srgbClr val="00B050"/>
                </a:solidFill>
              </a:rPr>
              <a:t>2</a:t>
            </a:r>
            <a:endParaRPr lang="en-US" baseline="-25000" dirty="0">
              <a:solidFill>
                <a:srgbClr val="008000"/>
              </a:solidFill>
            </a:endParaRPr>
          </a:p>
          <a:p>
            <a:pPr>
              <a:lnSpc>
                <a:spcPct val="90000"/>
              </a:lnSpc>
            </a:pPr>
            <a:r>
              <a:rPr lang="en-US" dirty="0" smtClean="0"/>
              <a:t>Build</a:t>
            </a:r>
            <a:r>
              <a:rPr lang="en-US" dirty="0" smtClean="0">
                <a:solidFill>
                  <a:srgbClr val="008000"/>
                </a:solidFill>
              </a:rPr>
              <a:t> R</a:t>
            </a:r>
            <a:r>
              <a:rPr lang="en-US" baseline="-25000" dirty="0" smtClean="0">
                <a:solidFill>
                  <a:srgbClr val="008000"/>
                </a:solidFill>
              </a:rPr>
              <a:t>2</a:t>
            </a:r>
            <a:r>
              <a:rPr lang="en-US" dirty="0" smtClean="0">
                <a:solidFill>
                  <a:srgbClr val="008000"/>
                </a:solidFill>
              </a:rPr>
              <a:t> &gt;&gt; R</a:t>
            </a:r>
            <a:r>
              <a:rPr lang="en-US" baseline="-25000" dirty="0" smtClean="0">
                <a:solidFill>
                  <a:srgbClr val="008000"/>
                </a:solidFill>
              </a:rPr>
              <a:t>1</a:t>
            </a:r>
            <a:br>
              <a:rPr lang="en-US" baseline="-25000" dirty="0" smtClean="0">
                <a:solidFill>
                  <a:srgbClr val="008000"/>
                </a:solidFill>
              </a:rPr>
            </a:br>
            <a:r>
              <a:rPr lang="en-US" dirty="0" smtClean="0">
                <a:solidFill>
                  <a:srgbClr val="0000FF"/>
                </a:solidFill>
              </a:rPr>
              <a:t>V(R</a:t>
            </a:r>
            <a:r>
              <a:rPr lang="en-US" baseline="-25000" dirty="0" smtClean="0">
                <a:solidFill>
                  <a:srgbClr val="0000FF"/>
                </a:solidFill>
              </a:rPr>
              <a:t>2</a:t>
            </a:r>
            <a:r>
              <a:rPr lang="en-US" dirty="0">
                <a:solidFill>
                  <a:srgbClr val="0000FF"/>
                </a:solidFill>
              </a:rPr>
              <a:t>/(R</a:t>
            </a:r>
            <a:r>
              <a:rPr lang="en-US" baseline="-25000" dirty="0">
                <a:solidFill>
                  <a:srgbClr val="0000FF"/>
                </a:solidFill>
              </a:rPr>
              <a:t>1</a:t>
            </a:r>
            <a:r>
              <a:rPr lang="en-US" dirty="0">
                <a:solidFill>
                  <a:srgbClr val="0000FF"/>
                </a:solidFill>
              </a:rPr>
              <a:t>+ R</a:t>
            </a:r>
            <a:r>
              <a:rPr lang="en-US" baseline="-25000" dirty="0">
                <a:solidFill>
                  <a:srgbClr val="0000FF"/>
                </a:solidFill>
              </a:rPr>
              <a:t>2</a:t>
            </a:r>
            <a:r>
              <a:rPr lang="en-US" dirty="0">
                <a:solidFill>
                  <a:srgbClr val="0000FF"/>
                </a:solidFill>
              </a:rPr>
              <a:t>) ≐ </a:t>
            </a:r>
            <a:r>
              <a:rPr lang="en-US" dirty="0" smtClean="0">
                <a:solidFill>
                  <a:srgbClr val="0000FF"/>
                </a:solidFill>
              </a:rPr>
              <a:t>Vx</a:t>
            </a:r>
            <a:r>
              <a:rPr lang="en-US" b="1" dirty="0" smtClean="0">
                <a:solidFill>
                  <a:srgbClr val="FF0000"/>
                </a:solidFill>
              </a:rPr>
              <a:t>1</a:t>
            </a:r>
            <a:r>
              <a:rPr lang="en-US" dirty="0" smtClean="0">
                <a:solidFill>
                  <a:srgbClr val="0000FF"/>
                </a:solidFill>
              </a:rPr>
              <a:t> </a:t>
            </a:r>
            <a:r>
              <a:rPr lang="en-US" dirty="0">
                <a:solidFill>
                  <a:srgbClr val="0000FF"/>
                </a:solidFill>
              </a:rPr>
              <a:t>= </a:t>
            </a:r>
            <a:r>
              <a:rPr lang="en-US" dirty="0" smtClean="0">
                <a:solidFill>
                  <a:srgbClr val="00B050"/>
                </a:solidFill>
              </a:rPr>
              <a:t>V = </a:t>
            </a:r>
            <a:r>
              <a:rPr lang="en-US" dirty="0">
                <a:solidFill>
                  <a:srgbClr val="00B050"/>
                </a:solidFill>
              </a:rPr>
              <a:t>V</a:t>
            </a:r>
            <a:r>
              <a:rPr lang="en-US" baseline="-25000" dirty="0">
                <a:solidFill>
                  <a:srgbClr val="00B050"/>
                </a:solidFill>
              </a:rPr>
              <a:t>2</a:t>
            </a:r>
            <a:r>
              <a:rPr lang="en-US" dirty="0" smtClean="0">
                <a:solidFill>
                  <a:srgbClr val="00B050"/>
                </a:solidFill>
              </a:rPr>
              <a:t> </a:t>
            </a:r>
          </a:p>
          <a:p>
            <a:pPr lvl="1">
              <a:lnSpc>
                <a:spcPct val="90000"/>
              </a:lnSpc>
            </a:pPr>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dirty="0"/>
          </a:p>
        </p:txBody>
      </p:sp>
      <p:sp>
        <p:nvSpPr>
          <p:cNvPr id="5" name="Slide Number Placeholder 4"/>
          <p:cNvSpPr>
            <a:spLocks noGrp="1"/>
          </p:cNvSpPr>
          <p:nvPr>
            <p:ph type="sldNum" sz="quarter" idx="12"/>
          </p:nvPr>
        </p:nvSpPr>
        <p:spPr/>
        <p:txBody>
          <a:bodyPr/>
          <a:lstStyle/>
          <a:p>
            <a:fld id="{F616CA18-62AE-B34C-A151-070DF961BCFA}" type="slidenum">
              <a:rPr lang="en-US" smtClean="0"/>
              <a:pPr/>
              <a:t>75</a:t>
            </a:fld>
            <a:endParaRPr lang="en-US"/>
          </a:p>
        </p:txBody>
      </p:sp>
      <p:pic>
        <p:nvPicPr>
          <p:cNvPr id="11" name="Picture 10" descr="Two resistors in series.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86383" y="3030952"/>
            <a:ext cx="3486149" cy="3827048"/>
          </a:xfrm>
          <a:prstGeom prst="rect">
            <a:avLst/>
          </a:prstGeom>
        </p:spPr>
      </p:pic>
      <p:sp>
        <p:nvSpPr>
          <p:cNvPr id="12" name="TextBox 11"/>
          <p:cNvSpPr txBox="1"/>
          <p:nvPr/>
        </p:nvSpPr>
        <p:spPr>
          <a:xfrm>
            <a:off x="5317889" y="4666329"/>
            <a:ext cx="446607" cy="646331"/>
          </a:xfrm>
          <a:prstGeom prst="rect">
            <a:avLst/>
          </a:prstGeom>
          <a:noFill/>
        </p:spPr>
        <p:txBody>
          <a:bodyPr wrap="none" rtlCol="0">
            <a:spAutoFit/>
          </a:bodyPr>
          <a:lstStyle/>
          <a:p>
            <a:r>
              <a:rPr lang="en-US" sz="3600" dirty="0" smtClean="0"/>
              <a:t>V</a:t>
            </a:r>
            <a:endParaRPr lang="en-US" sz="3600" dirty="0"/>
          </a:p>
        </p:txBody>
      </p:sp>
      <p:sp>
        <p:nvSpPr>
          <p:cNvPr id="13" name="Slide Number Placeholder 4"/>
          <p:cNvSpPr txBox="1">
            <a:spLocks/>
          </p:cNvSpPr>
          <p:nvPr/>
        </p:nvSpPr>
        <p:spPr bwMode="auto">
          <a:xfrm>
            <a:off x="6825522" y="6505254"/>
            <a:ext cx="1905000" cy="193316"/>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00" kern="1200">
                <a:solidFill>
                  <a:srgbClr val="664D0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616CA18-62AE-B34C-A151-070DF961BCFA}" type="slidenum">
              <a:rPr lang="en-US" smtClean="0"/>
              <a:pPr/>
              <a:t>75</a:t>
            </a:fld>
            <a:endParaRPr lang="en-US"/>
          </a:p>
        </p:txBody>
      </p:sp>
      <p:sp>
        <p:nvSpPr>
          <p:cNvPr id="14" name="TextBox 13"/>
          <p:cNvSpPr txBox="1"/>
          <p:nvPr/>
        </p:nvSpPr>
        <p:spPr>
          <a:xfrm>
            <a:off x="7908201" y="6300796"/>
            <a:ext cx="1286571" cy="523220"/>
          </a:xfrm>
          <a:prstGeom prst="rect">
            <a:avLst/>
          </a:prstGeom>
          <a:noFill/>
        </p:spPr>
        <p:txBody>
          <a:bodyPr wrap="none" rtlCol="0">
            <a:spAutoFit/>
          </a:bodyPr>
          <a:lstStyle/>
          <a:p>
            <a:r>
              <a:rPr lang="en-US" sz="2800" dirty="0" smtClean="0">
                <a:solidFill>
                  <a:srgbClr val="FF0000"/>
                </a:solidFill>
              </a:rPr>
              <a:t>Ground</a:t>
            </a:r>
            <a:endParaRPr lang="en-US" sz="2800" dirty="0">
              <a:solidFill>
                <a:srgbClr val="FF0000"/>
              </a:solidFill>
            </a:endParaRPr>
          </a:p>
        </p:txBody>
      </p:sp>
      <p:sp>
        <p:nvSpPr>
          <p:cNvPr id="15" name="TextBox 14"/>
          <p:cNvSpPr txBox="1"/>
          <p:nvPr/>
        </p:nvSpPr>
        <p:spPr>
          <a:xfrm>
            <a:off x="7908201" y="4810120"/>
            <a:ext cx="1229824" cy="523220"/>
          </a:xfrm>
          <a:prstGeom prst="rect">
            <a:avLst/>
          </a:prstGeom>
          <a:noFill/>
        </p:spPr>
        <p:txBody>
          <a:bodyPr wrap="none" rtlCol="0">
            <a:spAutoFit/>
          </a:bodyPr>
          <a:lstStyle/>
          <a:p>
            <a:r>
              <a:rPr lang="en-US" sz="2800" smtClean="0">
                <a:solidFill>
                  <a:srgbClr val="FF0000"/>
                </a:solidFill>
              </a:rPr>
              <a:t>Output</a:t>
            </a:r>
            <a:endParaRPr lang="en-US" sz="2800" dirty="0">
              <a:solidFill>
                <a:srgbClr val="FF0000"/>
              </a:solidFill>
            </a:endParaRPr>
          </a:p>
        </p:txBody>
      </p:sp>
      <p:sp>
        <p:nvSpPr>
          <p:cNvPr id="16" name="TextBox 15"/>
          <p:cNvSpPr txBox="1"/>
          <p:nvPr/>
        </p:nvSpPr>
        <p:spPr>
          <a:xfrm>
            <a:off x="7908201" y="3490898"/>
            <a:ext cx="848309" cy="523220"/>
          </a:xfrm>
          <a:prstGeom prst="rect">
            <a:avLst/>
          </a:prstGeom>
          <a:noFill/>
        </p:spPr>
        <p:txBody>
          <a:bodyPr wrap="none" rtlCol="0">
            <a:spAutoFit/>
          </a:bodyPr>
          <a:lstStyle/>
          <a:p>
            <a:r>
              <a:rPr lang="en-US" sz="2800" dirty="0" smtClean="0">
                <a:solidFill>
                  <a:srgbClr val="FF0000"/>
                </a:solidFill>
              </a:rPr>
              <a:t>High</a:t>
            </a:r>
            <a:endParaRPr lang="en-US" sz="2800" dirty="0">
              <a:solidFill>
                <a:srgbClr val="FF0000"/>
              </a:solidFill>
            </a:endParaRPr>
          </a:p>
        </p:txBody>
      </p:sp>
      <p:grpSp>
        <p:nvGrpSpPr>
          <p:cNvPr id="19" name="Group 18"/>
          <p:cNvGrpSpPr/>
          <p:nvPr/>
        </p:nvGrpSpPr>
        <p:grpSpPr>
          <a:xfrm>
            <a:off x="5878868" y="1541204"/>
            <a:ext cx="2993664" cy="3251007"/>
            <a:chOff x="5878868" y="1541204"/>
            <a:chExt cx="2993664" cy="3251007"/>
          </a:xfrm>
        </p:grpSpPr>
        <p:sp>
          <p:nvSpPr>
            <p:cNvPr id="8" name="TextBox 7"/>
            <p:cNvSpPr txBox="1"/>
            <p:nvPr/>
          </p:nvSpPr>
          <p:spPr>
            <a:xfrm>
              <a:off x="5878868" y="1541204"/>
              <a:ext cx="2993664" cy="1200329"/>
            </a:xfrm>
            <a:prstGeom prst="rect">
              <a:avLst/>
            </a:prstGeom>
            <a:noFill/>
            <a:ln w="38100" cmpd="sng">
              <a:solidFill>
                <a:srgbClr val="FF0000"/>
              </a:solidFill>
            </a:ln>
          </p:spPr>
          <p:txBody>
            <a:bodyPr wrap="square" rtlCol="0">
              <a:spAutoFit/>
            </a:bodyPr>
            <a:lstStyle/>
            <a:p>
              <a:r>
                <a:rPr lang="en-US" sz="2400" dirty="0" smtClean="0">
                  <a:solidFill>
                    <a:srgbClr val="FF0000"/>
                  </a:solidFill>
                </a:rPr>
                <a:t>Output is a circuit node with desired two </a:t>
              </a:r>
              <a:r>
                <a:rPr lang="en-US" sz="2400" b="1" i="1" dirty="0" smtClean="0">
                  <a:solidFill>
                    <a:srgbClr val="FF0000"/>
                  </a:solidFill>
                </a:rPr>
                <a:t>digital</a:t>
              </a:r>
              <a:r>
                <a:rPr lang="en-US" sz="2400" dirty="0" smtClean="0">
                  <a:solidFill>
                    <a:srgbClr val="FF0000"/>
                  </a:solidFill>
                </a:rPr>
                <a:t> voltage levels</a:t>
              </a:r>
              <a:endParaRPr lang="en-US" sz="2400" dirty="0">
                <a:solidFill>
                  <a:srgbClr val="FF0000"/>
                </a:solidFill>
              </a:endParaRPr>
            </a:p>
          </p:txBody>
        </p:sp>
        <p:cxnSp>
          <p:nvCxnSpPr>
            <p:cNvPr id="18" name="Straight Arrow Connector 17"/>
            <p:cNvCxnSpPr/>
            <p:nvPr/>
          </p:nvCxnSpPr>
          <p:spPr bwMode="auto">
            <a:xfrm>
              <a:off x="8872532" y="2788505"/>
              <a:ext cx="0" cy="2003706"/>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59608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switch is a two-valued resistor</a:t>
            </a:r>
            <a:endParaRPr lang="en-US" dirty="0"/>
          </a:p>
        </p:txBody>
      </p:sp>
      <p:sp>
        <p:nvSpPr>
          <p:cNvPr id="3" name="Content Placeholder 2"/>
          <p:cNvSpPr>
            <a:spLocks noGrp="1"/>
          </p:cNvSpPr>
          <p:nvPr>
            <p:ph idx="1"/>
          </p:nvPr>
        </p:nvSpPr>
        <p:spPr/>
        <p:txBody>
          <a:bodyPr/>
          <a:lstStyle/>
          <a:p>
            <a:r>
              <a:rPr lang="en-US" dirty="0" smtClean="0"/>
              <a:t>Open (not connected) switch presents very high resistance to the flow of electricity</a:t>
            </a:r>
          </a:p>
          <a:p>
            <a:r>
              <a:rPr lang="en-US" dirty="0" smtClean="0"/>
              <a:t>Closed (connected) switch presents a very low resistance to the flow of electricity</a:t>
            </a:r>
          </a:p>
          <a:p>
            <a:r>
              <a:rPr lang="en-US" dirty="0" smtClean="0"/>
              <a:t>Switch implementation examples</a:t>
            </a:r>
          </a:p>
          <a:p>
            <a:pPr lvl="1"/>
            <a:r>
              <a:rPr lang="en-US" dirty="0" smtClean="0">
                <a:solidFill>
                  <a:srgbClr val="0070C0"/>
                </a:solidFill>
              </a:rPr>
              <a:t>Wall switch</a:t>
            </a:r>
            <a:r>
              <a:rPr lang="en-US" dirty="0" smtClean="0"/>
              <a:t>:  mechanical “signal” controls switch on/off condition</a:t>
            </a:r>
          </a:p>
          <a:p>
            <a:pPr lvl="1"/>
            <a:r>
              <a:rPr lang="en-US" dirty="0" smtClean="0">
                <a:solidFill>
                  <a:srgbClr val="0070C0"/>
                </a:solidFill>
              </a:rPr>
              <a:t>MOSFET</a:t>
            </a:r>
            <a:r>
              <a:rPr lang="en-US" dirty="0" smtClean="0"/>
              <a:t>:  electrical signal controls on/off</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76</a:t>
            </a:fld>
            <a:endParaRPr lang="en-US"/>
          </a:p>
        </p:txBody>
      </p:sp>
    </p:spTree>
    <p:extLst>
      <p:ext uri="{BB962C8B-B14F-4D97-AF65-F5344CB8AC3E}">
        <p14:creationId xmlns:p14="http://schemas.microsoft.com/office/powerpoint/2010/main" val="8522566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Series and parallel resistors</a:t>
            </a:r>
            <a:endParaRPr lang="en-US" dirty="0"/>
          </a:p>
        </p:txBody>
      </p:sp>
      <p:sp>
        <p:nvSpPr>
          <p:cNvPr id="3" name="Content Placeholder 2"/>
          <p:cNvSpPr>
            <a:spLocks noGrp="1"/>
          </p:cNvSpPr>
          <p:nvPr>
            <p:ph idx="1"/>
          </p:nvPr>
        </p:nvSpPr>
        <p:spPr>
          <a:xfrm>
            <a:off x="486830" y="1171185"/>
            <a:ext cx="8247965" cy="5248135"/>
          </a:xfrm>
        </p:spPr>
        <p:txBody>
          <a:bodyPr/>
          <a:lstStyle/>
          <a:p>
            <a:r>
              <a:rPr lang="en-US" dirty="0" smtClean="0"/>
              <a:t>Total resistance of resistors in series is the sum of the resistances:  </a:t>
            </a:r>
            <a:r>
              <a:rPr lang="en-US" dirty="0" err="1" smtClean="0"/>
              <a:t>R</a:t>
            </a:r>
            <a:r>
              <a:rPr lang="en-US" baseline="-25000" dirty="0" err="1" smtClean="0"/>
              <a:t>Total</a:t>
            </a:r>
            <a:r>
              <a:rPr lang="en-US" dirty="0" smtClean="0"/>
              <a:t> = R</a:t>
            </a:r>
            <a:r>
              <a:rPr lang="en-US" baseline="-25000" dirty="0" smtClean="0"/>
              <a:t>1</a:t>
            </a:r>
            <a:r>
              <a:rPr lang="en-US" dirty="0" smtClean="0"/>
              <a:t>+R</a:t>
            </a:r>
            <a:r>
              <a:rPr lang="en-US" baseline="-25000" dirty="0" smtClean="0"/>
              <a:t>2</a:t>
            </a:r>
            <a:r>
              <a:rPr lang="en-US" dirty="0" smtClean="0"/>
              <a:t>+ </a:t>
            </a:r>
            <a:r>
              <a:rPr lang="mr-IN" dirty="0" smtClean="0"/>
              <a:t>…</a:t>
            </a:r>
            <a:r>
              <a:rPr lang="en-US" dirty="0" smtClean="0"/>
              <a:t> +R</a:t>
            </a:r>
            <a:r>
              <a:rPr lang="en-US" baseline="-25000" dirty="0" smtClean="0"/>
              <a:t>n</a:t>
            </a:r>
          </a:p>
          <a:p>
            <a:endParaRPr lang="en-US" baseline="-25000" dirty="0"/>
          </a:p>
          <a:p>
            <a:endParaRPr lang="en-US" baseline="-25000" dirty="0" smtClean="0"/>
          </a:p>
          <a:p>
            <a:pPr lvl="1"/>
            <a:r>
              <a:rPr lang="en-US" dirty="0" smtClean="0">
                <a:solidFill>
                  <a:srgbClr val="0070C0"/>
                </a:solidFill>
              </a:rPr>
              <a:t>Low </a:t>
            </a:r>
            <a:r>
              <a:rPr lang="en-US" dirty="0" err="1" smtClean="0">
                <a:solidFill>
                  <a:srgbClr val="0070C0"/>
                </a:solidFill>
              </a:rPr>
              <a:t>R</a:t>
            </a:r>
            <a:r>
              <a:rPr lang="en-US" baseline="-25000" dirty="0" err="1" smtClean="0">
                <a:solidFill>
                  <a:srgbClr val="0070C0"/>
                </a:solidFill>
              </a:rPr>
              <a:t>Total</a:t>
            </a:r>
            <a:r>
              <a:rPr lang="en-US" dirty="0" smtClean="0">
                <a:solidFill>
                  <a:srgbClr val="0070C0"/>
                </a:solidFill>
              </a:rPr>
              <a:t> requires all resistors have low value</a:t>
            </a:r>
          </a:p>
          <a:p>
            <a:r>
              <a:rPr lang="en-US" dirty="0" smtClean="0"/>
              <a:t>Total resistance of resistors in parallel is</a:t>
            </a:r>
            <a:br>
              <a:rPr lang="en-US" dirty="0" smtClean="0"/>
            </a:br>
            <a:r>
              <a:rPr lang="en-US" dirty="0" smtClean="0"/>
              <a:t>1/</a:t>
            </a:r>
            <a:r>
              <a:rPr lang="en-US" dirty="0" err="1" smtClean="0"/>
              <a:t>R</a:t>
            </a:r>
            <a:r>
              <a:rPr lang="en-US" baseline="-25000" dirty="0" err="1" smtClean="0"/>
              <a:t>Total</a:t>
            </a:r>
            <a:r>
              <a:rPr lang="en-US" dirty="0" smtClean="0"/>
              <a:t> = 1/R</a:t>
            </a:r>
            <a:r>
              <a:rPr lang="en-US" baseline="-25000" dirty="0" smtClean="0"/>
              <a:t>1</a:t>
            </a:r>
            <a:r>
              <a:rPr lang="en-US" dirty="0" smtClean="0"/>
              <a:t> + 1/R</a:t>
            </a:r>
            <a:r>
              <a:rPr lang="en-US" baseline="-25000" dirty="0" smtClean="0"/>
              <a:t>2</a:t>
            </a:r>
            <a:r>
              <a:rPr lang="en-US" dirty="0" smtClean="0"/>
              <a:t> + </a:t>
            </a:r>
            <a:r>
              <a:rPr lang="mr-IN" dirty="0" smtClean="0"/>
              <a:t>…</a:t>
            </a:r>
            <a:r>
              <a:rPr lang="en-US" dirty="0" smtClean="0"/>
              <a:t> + 1/R</a:t>
            </a:r>
            <a:r>
              <a:rPr lang="en-US" baseline="-25000" dirty="0" smtClean="0"/>
              <a:t>n</a:t>
            </a:r>
          </a:p>
          <a:p>
            <a:pPr lvl="1"/>
            <a:r>
              <a:rPr lang="en-US" dirty="0" smtClean="0">
                <a:solidFill>
                  <a:srgbClr val="0070C0"/>
                </a:solidFill>
              </a:rPr>
              <a:t>Any one resistor low is</a:t>
            </a:r>
            <a:br>
              <a:rPr lang="en-US" dirty="0" smtClean="0">
                <a:solidFill>
                  <a:srgbClr val="0070C0"/>
                </a:solidFill>
              </a:rPr>
            </a:br>
            <a:r>
              <a:rPr lang="en-US" dirty="0" smtClean="0">
                <a:solidFill>
                  <a:srgbClr val="0070C0"/>
                </a:solidFill>
              </a:rPr>
              <a:t>sufficient for low </a:t>
            </a:r>
            <a:r>
              <a:rPr lang="en-US" dirty="0" err="1" smtClean="0">
                <a:solidFill>
                  <a:srgbClr val="0070C0"/>
                </a:solidFill>
              </a:rPr>
              <a:t>R</a:t>
            </a:r>
            <a:r>
              <a:rPr lang="en-US" baseline="-25000" dirty="0" err="1" smtClean="0">
                <a:solidFill>
                  <a:srgbClr val="0070C0"/>
                </a:solidFill>
              </a:rPr>
              <a:t>Total</a:t>
            </a:r>
            <a:endParaRPr lang="en-US" dirty="0" smtClean="0">
              <a:solidFill>
                <a:srgbClr val="0070C0"/>
              </a:solidFill>
            </a:endParaRP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77</a:t>
            </a:fld>
            <a:endParaRPr lang="en-US"/>
          </a:p>
        </p:txBody>
      </p:sp>
      <p:grpSp>
        <p:nvGrpSpPr>
          <p:cNvPr id="12" name="Group 11"/>
          <p:cNvGrpSpPr/>
          <p:nvPr/>
        </p:nvGrpSpPr>
        <p:grpSpPr>
          <a:xfrm>
            <a:off x="2466973" y="2466974"/>
            <a:ext cx="1302671" cy="433388"/>
            <a:chOff x="1171575" y="2486025"/>
            <a:chExt cx="1302671" cy="433388"/>
          </a:xfrm>
        </p:grpSpPr>
        <p:cxnSp>
          <p:nvCxnSpPr>
            <p:cNvPr id="13" name="Straight Connector 12"/>
            <p:cNvCxnSpPr/>
            <p:nvPr/>
          </p:nvCxnSpPr>
          <p:spPr bwMode="auto">
            <a:xfrm>
              <a:off x="1171575" y="2700338"/>
              <a:ext cx="58578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Rounded Rectangle 13"/>
            <p:cNvSpPr/>
            <p:nvPr/>
          </p:nvSpPr>
          <p:spPr bwMode="auto">
            <a:xfrm>
              <a:off x="1757363" y="2486025"/>
              <a:ext cx="716883" cy="433388"/>
            </a:xfrm>
            <a:prstGeom prst="round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R</a:t>
              </a:r>
              <a:r>
                <a:rPr lang="en-US" baseline="-25000" dirty="0">
                  <a:solidFill>
                    <a:schemeClr val="tx1"/>
                  </a:solidFill>
                  <a:latin typeface="Arial" charset="0"/>
                  <a:ea typeface="ＭＳ Ｐゴシック" charset="0"/>
                </a:rPr>
                <a:t>2</a:t>
              </a:r>
              <a:endParaRPr kumimoji="0" lang="en-US" sz="1800" b="0" i="0" u="none" strike="noStrike" cap="none" normalizeH="0" baseline="0" dirty="0">
                <a:ln>
                  <a:noFill/>
                </a:ln>
                <a:solidFill>
                  <a:schemeClr val="tx1"/>
                </a:solidFill>
                <a:effectLst/>
                <a:latin typeface="Arial" charset="0"/>
                <a:ea typeface="ＭＳ Ｐゴシック" charset="0"/>
              </a:endParaRPr>
            </a:p>
          </p:txBody>
        </p:sp>
      </p:grpSp>
      <p:grpSp>
        <p:nvGrpSpPr>
          <p:cNvPr id="15" name="Group 14"/>
          <p:cNvGrpSpPr/>
          <p:nvPr/>
        </p:nvGrpSpPr>
        <p:grpSpPr>
          <a:xfrm>
            <a:off x="5048265" y="2476496"/>
            <a:ext cx="1302671" cy="433388"/>
            <a:chOff x="1171575" y="2486025"/>
            <a:chExt cx="1302671" cy="433388"/>
          </a:xfrm>
        </p:grpSpPr>
        <p:cxnSp>
          <p:nvCxnSpPr>
            <p:cNvPr id="16" name="Straight Connector 15"/>
            <p:cNvCxnSpPr/>
            <p:nvPr/>
          </p:nvCxnSpPr>
          <p:spPr bwMode="auto">
            <a:xfrm>
              <a:off x="1171575" y="2700338"/>
              <a:ext cx="58578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Rounded Rectangle 16"/>
            <p:cNvSpPr/>
            <p:nvPr/>
          </p:nvSpPr>
          <p:spPr bwMode="auto">
            <a:xfrm>
              <a:off x="1757363" y="2486025"/>
              <a:ext cx="716883" cy="433388"/>
            </a:xfrm>
            <a:prstGeom prst="round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R</a:t>
              </a:r>
              <a:r>
                <a:rPr lang="en-US" baseline="-25000" dirty="0" smtClean="0">
                  <a:solidFill>
                    <a:schemeClr val="tx1"/>
                  </a:solidFill>
                  <a:latin typeface="Arial" charset="0"/>
                  <a:ea typeface="ＭＳ Ｐゴシック" charset="0"/>
                </a:rPr>
                <a:t>n</a:t>
              </a:r>
              <a:endParaRPr kumimoji="0" lang="en-US" sz="1800" b="0" i="0" u="none" strike="noStrike" cap="none" normalizeH="0" baseline="0" dirty="0">
                <a:ln>
                  <a:noFill/>
                </a:ln>
                <a:solidFill>
                  <a:schemeClr val="tx1"/>
                </a:solidFill>
                <a:effectLst/>
                <a:latin typeface="Arial" charset="0"/>
                <a:ea typeface="ＭＳ Ｐゴシック" charset="0"/>
              </a:endParaRPr>
            </a:p>
          </p:txBody>
        </p:sp>
      </p:grpSp>
      <p:grpSp>
        <p:nvGrpSpPr>
          <p:cNvPr id="47" name="Group 46"/>
          <p:cNvGrpSpPr/>
          <p:nvPr/>
        </p:nvGrpSpPr>
        <p:grpSpPr>
          <a:xfrm>
            <a:off x="1171575" y="2243140"/>
            <a:ext cx="5765132" cy="676273"/>
            <a:chOff x="1171575" y="2243140"/>
            <a:chExt cx="5765132" cy="676273"/>
          </a:xfrm>
        </p:grpSpPr>
        <p:grpSp>
          <p:nvGrpSpPr>
            <p:cNvPr id="11" name="Group 10"/>
            <p:cNvGrpSpPr/>
            <p:nvPr/>
          </p:nvGrpSpPr>
          <p:grpSpPr>
            <a:xfrm>
              <a:off x="1171575" y="2486025"/>
              <a:ext cx="5765132" cy="433388"/>
              <a:chOff x="1171575" y="2486025"/>
              <a:chExt cx="5765132" cy="433388"/>
            </a:xfrm>
          </p:grpSpPr>
          <p:cxnSp>
            <p:nvCxnSpPr>
              <p:cNvPr id="7" name="Straight Connector 6"/>
              <p:cNvCxnSpPr/>
              <p:nvPr/>
            </p:nvCxnSpPr>
            <p:spPr bwMode="auto">
              <a:xfrm>
                <a:off x="1171575" y="2700338"/>
                <a:ext cx="58578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Rounded Rectangle 9"/>
              <p:cNvSpPr/>
              <p:nvPr/>
            </p:nvSpPr>
            <p:spPr bwMode="auto">
              <a:xfrm>
                <a:off x="1757363" y="2486025"/>
                <a:ext cx="716883" cy="433388"/>
              </a:xfrm>
              <a:prstGeom prst="round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R</a:t>
                </a:r>
                <a:r>
                  <a:rPr kumimoji="0" lang="en-US" sz="1800" b="0" i="0" u="none" strike="noStrike" cap="none" normalizeH="0" baseline="-25000" dirty="0" smtClean="0">
                    <a:ln>
                      <a:noFill/>
                    </a:ln>
                    <a:solidFill>
                      <a:schemeClr val="tx1"/>
                    </a:solidFill>
                    <a:effectLst/>
                    <a:latin typeface="Arial" charset="0"/>
                    <a:ea typeface="ＭＳ Ｐゴシック" charset="0"/>
                  </a:rPr>
                  <a:t>1</a:t>
                </a:r>
                <a:endParaRPr kumimoji="0" lang="en-US" sz="1800" b="0" i="0" u="none" strike="noStrike" cap="none" normalizeH="0" baseline="0" dirty="0">
                  <a:ln>
                    <a:noFill/>
                  </a:ln>
                  <a:solidFill>
                    <a:schemeClr val="tx1"/>
                  </a:solidFill>
                  <a:effectLst/>
                  <a:latin typeface="Arial" charset="0"/>
                  <a:ea typeface="ＭＳ Ｐゴシック" charset="0"/>
                </a:endParaRPr>
              </a:p>
            </p:txBody>
          </p:sp>
          <p:cxnSp>
            <p:nvCxnSpPr>
              <p:cNvPr id="18" name="Straight Connector 17"/>
              <p:cNvCxnSpPr/>
              <p:nvPr/>
            </p:nvCxnSpPr>
            <p:spPr bwMode="auto">
              <a:xfrm>
                <a:off x="3769644" y="2690813"/>
                <a:ext cx="58578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6350919" y="2686046"/>
                <a:ext cx="58578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46" name="TextBox 45"/>
            <p:cNvSpPr txBox="1"/>
            <p:nvPr/>
          </p:nvSpPr>
          <p:spPr>
            <a:xfrm>
              <a:off x="4443415" y="2243140"/>
              <a:ext cx="503664" cy="646331"/>
            </a:xfrm>
            <a:prstGeom prst="rect">
              <a:avLst/>
            </a:prstGeom>
            <a:noFill/>
          </p:spPr>
          <p:txBody>
            <a:bodyPr wrap="none" rtlCol="0">
              <a:spAutoFit/>
            </a:bodyPr>
            <a:lstStyle/>
            <a:p>
              <a:r>
                <a:rPr lang="mr-IN" sz="3600" dirty="0" smtClean="0"/>
                <a:t>…</a:t>
              </a:r>
              <a:endParaRPr lang="en-US" sz="3600" dirty="0"/>
            </a:p>
          </p:txBody>
        </p:sp>
      </p:grpSp>
      <p:grpSp>
        <p:nvGrpSpPr>
          <p:cNvPr id="49" name="Group 48"/>
          <p:cNvGrpSpPr/>
          <p:nvPr/>
        </p:nvGrpSpPr>
        <p:grpSpPr>
          <a:xfrm>
            <a:off x="5431761" y="4393145"/>
            <a:ext cx="3483905" cy="2212458"/>
            <a:chOff x="2474246" y="4393145"/>
            <a:chExt cx="3483905" cy="2212458"/>
          </a:xfrm>
        </p:grpSpPr>
        <p:grpSp>
          <p:nvGrpSpPr>
            <p:cNvPr id="29" name="Group 28"/>
            <p:cNvGrpSpPr/>
            <p:nvPr/>
          </p:nvGrpSpPr>
          <p:grpSpPr>
            <a:xfrm>
              <a:off x="2474246" y="4393145"/>
              <a:ext cx="3483905" cy="2212458"/>
              <a:chOff x="531138" y="4721762"/>
              <a:chExt cx="3483905" cy="2212458"/>
            </a:xfrm>
          </p:grpSpPr>
          <p:grpSp>
            <p:nvGrpSpPr>
              <p:cNvPr id="20" name="Group 19"/>
              <p:cNvGrpSpPr/>
              <p:nvPr/>
            </p:nvGrpSpPr>
            <p:grpSpPr>
              <a:xfrm>
                <a:off x="531138" y="4721762"/>
                <a:ext cx="3483905" cy="2026176"/>
                <a:chOff x="382375" y="2486025"/>
                <a:chExt cx="3483905" cy="2026176"/>
              </a:xfrm>
            </p:grpSpPr>
            <p:cxnSp>
              <p:nvCxnSpPr>
                <p:cNvPr id="21" name="Straight Connector 20"/>
                <p:cNvCxnSpPr/>
                <p:nvPr/>
              </p:nvCxnSpPr>
              <p:spPr bwMode="auto">
                <a:xfrm>
                  <a:off x="1171575" y="2700338"/>
                  <a:ext cx="58578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 name="Rounded Rectangle 21"/>
                <p:cNvSpPr/>
                <p:nvPr/>
              </p:nvSpPr>
              <p:spPr bwMode="auto">
                <a:xfrm>
                  <a:off x="1757363" y="2486025"/>
                  <a:ext cx="716883" cy="433388"/>
                </a:xfrm>
                <a:prstGeom prst="round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R</a:t>
                  </a:r>
                  <a:r>
                    <a:rPr kumimoji="0" lang="en-US" sz="1800" b="0" i="0" u="none" strike="noStrike" cap="none" normalizeH="0" baseline="-25000" dirty="0" smtClean="0">
                      <a:ln>
                        <a:noFill/>
                      </a:ln>
                      <a:solidFill>
                        <a:schemeClr val="tx1"/>
                      </a:solidFill>
                      <a:effectLst/>
                      <a:latin typeface="Arial" charset="0"/>
                      <a:ea typeface="ＭＳ Ｐゴシック" charset="0"/>
                    </a:rPr>
                    <a:t>1</a:t>
                  </a:r>
                  <a:endParaRPr kumimoji="0" lang="en-US" sz="1800" b="0" i="0" u="none" strike="noStrike" cap="none" normalizeH="0" baseline="0" dirty="0">
                    <a:ln>
                      <a:noFill/>
                    </a:ln>
                    <a:solidFill>
                      <a:schemeClr val="tx1"/>
                    </a:solidFill>
                    <a:effectLst/>
                    <a:latin typeface="Arial" charset="0"/>
                    <a:ea typeface="ＭＳ Ｐゴシック" charset="0"/>
                  </a:endParaRPr>
                </a:p>
              </p:txBody>
            </p:sp>
            <p:cxnSp>
              <p:nvCxnSpPr>
                <p:cNvPr id="23" name="Straight Connector 22"/>
                <p:cNvCxnSpPr/>
                <p:nvPr/>
              </p:nvCxnSpPr>
              <p:spPr bwMode="auto">
                <a:xfrm>
                  <a:off x="1183610" y="3290885"/>
                  <a:ext cx="58578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2479022" y="3300405"/>
                  <a:ext cx="58578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a:off x="1193134" y="4471992"/>
                  <a:ext cx="58578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a:off x="2488546" y="4481512"/>
                  <a:ext cx="58578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3" name="Straight Connector 32"/>
                <p:cNvCxnSpPr/>
                <p:nvPr/>
              </p:nvCxnSpPr>
              <p:spPr bwMode="auto">
                <a:xfrm>
                  <a:off x="1171575" y="2700338"/>
                  <a:ext cx="21559" cy="7974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p:nvPr/>
              </p:nvCxnSpPr>
              <p:spPr bwMode="auto">
                <a:xfrm>
                  <a:off x="3074334" y="3828265"/>
                  <a:ext cx="19043" cy="655367"/>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3028970" y="2700338"/>
                  <a:ext cx="21559" cy="797445"/>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8" name="Straight Connector 37"/>
                <p:cNvCxnSpPr/>
                <p:nvPr/>
              </p:nvCxnSpPr>
              <p:spPr bwMode="auto">
                <a:xfrm>
                  <a:off x="1192010" y="3828265"/>
                  <a:ext cx="29697" cy="6839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 name="Straight Connector 38"/>
                <p:cNvCxnSpPr/>
                <p:nvPr/>
              </p:nvCxnSpPr>
              <p:spPr bwMode="auto">
                <a:xfrm>
                  <a:off x="382375" y="2928937"/>
                  <a:ext cx="786954"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Straight Connector 42"/>
                <p:cNvCxnSpPr/>
                <p:nvPr/>
              </p:nvCxnSpPr>
              <p:spPr bwMode="auto">
                <a:xfrm>
                  <a:off x="3079326" y="4114805"/>
                  <a:ext cx="786954"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25" name="Group 24"/>
              <p:cNvGrpSpPr/>
              <p:nvPr/>
            </p:nvGrpSpPr>
            <p:grpSpPr>
              <a:xfrm>
                <a:off x="1919285" y="4919670"/>
                <a:ext cx="1285876" cy="2014550"/>
                <a:chOff x="471487" y="2700338"/>
                <a:chExt cx="1285876" cy="2014550"/>
              </a:xfrm>
            </p:grpSpPr>
            <p:cxnSp>
              <p:nvCxnSpPr>
                <p:cNvPr id="26" name="Straight Connector 25"/>
                <p:cNvCxnSpPr/>
                <p:nvPr/>
              </p:nvCxnSpPr>
              <p:spPr bwMode="auto">
                <a:xfrm>
                  <a:off x="1171575" y="2700338"/>
                  <a:ext cx="585788"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Rounded Rectangle 26"/>
                <p:cNvSpPr/>
                <p:nvPr/>
              </p:nvSpPr>
              <p:spPr bwMode="auto">
                <a:xfrm>
                  <a:off x="471487" y="3100393"/>
                  <a:ext cx="716883" cy="433388"/>
                </a:xfrm>
                <a:prstGeom prst="round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R</a:t>
                  </a:r>
                  <a:r>
                    <a:rPr lang="en-US" baseline="-25000" dirty="0">
                      <a:solidFill>
                        <a:schemeClr val="tx1"/>
                      </a:solidFill>
                      <a:latin typeface="Arial" charset="0"/>
                      <a:ea typeface="ＭＳ Ｐゴシック" charset="0"/>
                    </a:rPr>
                    <a:t>2</a:t>
                  </a:r>
                  <a:endParaRPr kumimoji="0" lang="en-US" sz="1800" b="0" i="0" u="none" strike="noStrike" cap="none" normalizeH="0" baseline="0" dirty="0">
                    <a:ln>
                      <a:noFill/>
                    </a:ln>
                    <a:solidFill>
                      <a:schemeClr val="tx1"/>
                    </a:solidFill>
                    <a:effectLst/>
                    <a:latin typeface="Arial" charset="0"/>
                    <a:ea typeface="ＭＳ Ｐゴシック" charset="0"/>
                  </a:endParaRPr>
                </a:p>
              </p:txBody>
            </p:sp>
            <p:sp>
              <p:nvSpPr>
                <p:cNvPr id="32" name="Rounded Rectangle 31"/>
                <p:cNvSpPr/>
                <p:nvPr/>
              </p:nvSpPr>
              <p:spPr bwMode="auto">
                <a:xfrm>
                  <a:off x="481011" y="4281500"/>
                  <a:ext cx="716883" cy="433388"/>
                </a:xfrm>
                <a:prstGeom prst="roundRect">
                  <a:avLst/>
                </a:prstGeom>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rPr>
                    <a:t>R</a:t>
                  </a:r>
                  <a:r>
                    <a:rPr lang="en-US" baseline="-25000" dirty="0" smtClean="0">
                      <a:solidFill>
                        <a:schemeClr val="tx1"/>
                      </a:solidFill>
                      <a:latin typeface="Arial" charset="0"/>
                      <a:ea typeface="ＭＳ Ｐゴシック" charset="0"/>
                    </a:rPr>
                    <a:t>n</a:t>
                  </a:r>
                  <a:endParaRPr kumimoji="0" lang="en-US" sz="1800" b="0" i="0" u="none" strike="noStrike" cap="none" normalizeH="0" baseline="0" dirty="0">
                    <a:ln>
                      <a:noFill/>
                    </a:ln>
                    <a:solidFill>
                      <a:schemeClr val="tx1"/>
                    </a:solidFill>
                    <a:effectLst/>
                    <a:latin typeface="Arial" charset="0"/>
                    <a:ea typeface="ＭＳ Ｐゴシック" charset="0"/>
                  </a:endParaRPr>
                </a:p>
              </p:txBody>
            </p:sp>
          </p:grpSp>
        </p:grpSp>
        <p:sp>
          <p:nvSpPr>
            <p:cNvPr id="48" name="TextBox 47"/>
            <p:cNvSpPr txBox="1"/>
            <p:nvPr/>
          </p:nvSpPr>
          <p:spPr>
            <a:xfrm>
              <a:off x="3983950" y="5200664"/>
              <a:ext cx="503664" cy="646331"/>
            </a:xfrm>
            <a:prstGeom prst="rect">
              <a:avLst/>
            </a:prstGeom>
            <a:noFill/>
          </p:spPr>
          <p:txBody>
            <a:bodyPr wrap="none" rtlCol="0">
              <a:spAutoFit/>
            </a:bodyPr>
            <a:lstStyle/>
            <a:p>
              <a:r>
                <a:rPr lang="mr-IN" sz="3600" dirty="0" smtClean="0"/>
                <a:t>…</a:t>
              </a:r>
              <a:endParaRPr lang="en-US" sz="3600" dirty="0"/>
            </a:p>
          </p:txBody>
        </p:sp>
      </p:grpSp>
    </p:spTree>
    <p:extLst>
      <p:ext uri="{BB962C8B-B14F-4D97-AF65-F5344CB8AC3E}">
        <p14:creationId xmlns:p14="http://schemas.microsoft.com/office/powerpoint/2010/main" val="1612044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NAND circuit is a voltage divider</a:t>
            </a:r>
            <a:endParaRPr lang="en-US" dirty="0"/>
          </a:p>
        </p:txBody>
      </p:sp>
      <p:grpSp>
        <p:nvGrpSpPr>
          <p:cNvPr id="28" name="Group 27"/>
          <p:cNvGrpSpPr/>
          <p:nvPr/>
        </p:nvGrpSpPr>
        <p:grpSpPr>
          <a:xfrm>
            <a:off x="4814555" y="1655461"/>
            <a:ext cx="4196381" cy="4491914"/>
            <a:chOff x="2228500" y="2112662"/>
            <a:chExt cx="4196381" cy="4491914"/>
          </a:xfrm>
        </p:grpSpPr>
        <p:grpSp>
          <p:nvGrpSpPr>
            <p:cNvPr id="6" name="Group 5"/>
            <p:cNvGrpSpPr/>
            <p:nvPr/>
          </p:nvGrpSpPr>
          <p:grpSpPr>
            <a:xfrm>
              <a:off x="2228500" y="2112662"/>
              <a:ext cx="4196381" cy="4092927"/>
              <a:chOff x="2774600" y="2392062"/>
              <a:chExt cx="4196381" cy="4092927"/>
            </a:xfrm>
          </p:grpSpPr>
          <p:grpSp>
            <p:nvGrpSpPr>
              <p:cNvPr id="7" name="Group 6"/>
              <p:cNvGrpSpPr/>
              <p:nvPr/>
            </p:nvGrpSpPr>
            <p:grpSpPr>
              <a:xfrm>
                <a:off x="2774600" y="2976838"/>
                <a:ext cx="4196381" cy="3508151"/>
                <a:chOff x="2774600" y="2976838"/>
                <a:chExt cx="4196381" cy="3508151"/>
              </a:xfrm>
            </p:grpSpPr>
            <p:pic>
              <p:nvPicPr>
                <p:cNvPr id="9" name="Picture 8" descr="150px-IGFET_P-Ch_Enh_Labelled_simplified.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975" y="3121741"/>
                  <a:ext cx="1378565" cy="1378565"/>
                </a:xfrm>
                <a:prstGeom prst="rect">
                  <a:avLst/>
                </a:prstGeom>
              </p:spPr>
            </p:pic>
            <p:pic>
              <p:nvPicPr>
                <p:cNvPr id="10" name="Picture 9" descr="150px-IGFET_N-Ch_Enh_Labelled_simplified.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306" y="4232787"/>
                  <a:ext cx="1374468" cy="1374468"/>
                </a:xfrm>
                <a:prstGeom prst="rect">
                  <a:avLst/>
                </a:prstGeom>
              </p:spPr>
            </p:pic>
            <p:pic>
              <p:nvPicPr>
                <p:cNvPr id="11" name="Picture 10" descr="150px-IGFET_N-Ch_Enh_Labelled_simplified.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306" y="5110521"/>
                  <a:ext cx="1374468" cy="1374468"/>
                </a:xfrm>
                <a:prstGeom prst="rect">
                  <a:avLst/>
                </a:prstGeom>
              </p:spPr>
            </p:pic>
            <p:pic>
              <p:nvPicPr>
                <p:cNvPr id="12" name="Picture 11" descr="150px-IGFET_P-Ch_Enh_Labelled_simplified.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3955" y="3121741"/>
                  <a:ext cx="1378565" cy="1378565"/>
                </a:xfrm>
                <a:prstGeom prst="rect">
                  <a:avLst/>
                </a:prstGeom>
              </p:spPr>
            </p:pic>
            <p:cxnSp>
              <p:nvCxnSpPr>
                <p:cNvPr id="13" name="Straight Connector 12"/>
                <p:cNvCxnSpPr/>
                <p:nvPr/>
              </p:nvCxnSpPr>
              <p:spPr>
                <a:xfrm>
                  <a:off x="3875548" y="4358968"/>
                  <a:ext cx="2163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75548" y="3269226"/>
                  <a:ext cx="145025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74600" y="3481439"/>
                  <a:ext cx="422111" cy="584776"/>
                </a:xfrm>
                <a:prstGeom prst="rect">
                  <a:avLst/>
                </a:prstGeom>
                <a:noFill/>
              </p:spPr>
              <p:txBody>
                <a:bodyPr wrap="none" rtlCol="0">
                  <a:spAutoFit/>
                </a:bodyPr>
                <a:lstStyle/>
                <a:p>
                  <a:r>
                    <a:rPr lang="en-US" sz="3200" dirty="0" smtClean="0"/>
                    <a:t>A</a:t>
                  </a:r>
                  <a:endParaRPr lang="en-US" sz="3200" dirty="0"/>
                </a:p>
              </p:txBody>
            </p:sp>
            <p:sp>
              <p:nvSpPr>
                <p:cNvPr id="17" name="TextBox 16"/>
                <p:cNvSpPr txBox="1"/>
                <p:nvPr/>
              </p:nvSpPr>
              <p:spPr>
                <a:xfrm>
                  <a:off x="6161545" y="4014820"/>
                  <a:ext cx="809436" cy="584776"/>
                </a:xfrm>
                <a:prstGeom prst="rect">
                  <a:avLst/>
                </a:prstGeom>
                <a:noFill/>
              </p:spPr>
              <p:txBody>
                <a:bodyPr wrap="none" rtlCol="0">
                  <a:spAutoFit/>
                </a:bodyPr>
                <a:lstStyle/>
                <a:p>
                  <a:r>
                    <a:rPr lang="en-US" sz="3200" dirty="0" smtClean="0"/>
                    <a:t>Out</a:t>
                  </a:r>
                  <a:endParaRPr lang="en-US" sz="3200" dirty="0"/>
                </a:p>
              </p:txBody>
            </p:sp>
            <p:sp>
              <p:nvSpPr>
                <p:cNvPr id="18" name="TextBox 17"/>
                <p:cNvSpPr txBox="1"/>
                <p:nvPr/>
              </p:nvSpPr>
              <p:spPr>
                <a:xfrm>
                  <a:off x="3481295" y="4599039"/>
                  <a:ext cx="422111" cy="584776"/>
                </a:xfrm>
                <a:prstGeom prst="rect">
                  <a:avLst/>
                </a:prstGeom>
                <a:noFill/>
              </p:spPr>
              <p:txBody>
                <a:bodyPr wrap="none" rtlCol="0">
                  <a:spAutoFit/>
                </a:bodyPr>
                <a:lstStyle/>
                <a:p>
                  <a:r>
                    <a:rPr lang="en-US" sz="3200" dirty="0" smtClean="0">
                      <a:solidFill>
                        <a:srgbClr val="292929"/>
                      </a:solidFill>
                    </a:rPr>
                    <a:t>A</a:t>
                  </a:r>
                  <a:endParaRPr lang="en-US" sz="3200" dirty="0">
                    <a:solidFill>
                      <a:srgbClr val="292929"/>
                    </a:solidFill>
                  </a:endParaRPr>
                </a:p>
              </p:txBody>
            </p:sp>
            <p:sp>
              <p:nvSpPr>
                <p:cNvPr id="19" name="TextBox 18"/>
                <p:cNvSpPr txBox="1"/>
                <p:nvPr/>
              </p:nvSpPr>
              <p:spPr>
                <a:xfrm>
                  <a:off x="3486888" y="5445842"/>
                  <a:ext cx="407884" cy="584776"/>
                </a:xfrm>
                <a:prstGeom prst="rect">
                  <a:avLst/>
                </a:prstGeom>
                <a:noFill/>
              </p:spPr>
              <p:txBody>
                <a:bodyPr wrap="none" rtlCol="0">
                  <a:spAutoFit/>
                </a:bodyPr>
                <a:lstStyle/>
                <a:p>
                  <a:r>
                    <a:rPr lang="en-US" sz="3200" dirty="0">
                      <a:solidFill>
                        <a:srgbClr val="292929"/>
                      </a:solidFill>
                    </a:rPr>
                    <a:t>B</a:t>
                  </a:r>
                </a:p>
              </p:txBody>
            </p:sp>
            <p:sp>
              <p:nvSpPr>
                <p:cNvPr id="20" name="TextBox 19"/>
                <p:cNvSpPr txBox="1"/>
                <p:nvPr/>
              </p:nvSpPr>
              <p:spPr>
                <a:xfrm>
                  <a:off x="4274034" y="3481439"/>
                  <a:ext cx="407884" cy="584776"/>
                </a:xfrm>
                <a:prstGeom prst="rect">
                  <a:avLst/>
                </a:prstGeom>
                <a:noFill/>
              </p:spPr>
              <p:txBody>
                <a:bodyPr wrap="none" rtlCol="0">
                  <a:spAutoFit/>
                </a:bodyPr>
                <a:lstStyle/>
                <a:p>
                  <a:r>
                    <a:rPr lang="en-US" sz="3200" dirty="0">
                      <a:solidFill>
                        <a:srgbClr val="292929"/>
                      </a:solidFill>
                    </a:rPr>
                    <a:t>B</a:t>
                  </a:r>
                </a:p>
              </p:txBody>
            </p:sp>
            <p:cxnSp>
              <p:nvCxnSpPr>
                <p:cNvPr id="21" name="Straight Connector 20"/>
                <p:cNvCxnSpPr/>
                <p:nvPr/>
              </p:nvCxnSpPr>
              <p:spPr>
                <a:xfrm flipV="1">
                  <a:off x="4493955" y="2976838"/>
                  <a:ext cx="0" cy="2923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4311240" y="2392062"/>
                <a:ext cx="1941958" cy="584776"/>
              </a:xfrm>
              <a:prstGeom prst="rect">
                <a:avLst/>
              </a:prstGeom>
              <a:noFill/>
            </p:spPr>
            <p:txBody>
              <a:bodyPr wrap="none" rtlCol="0">
                <a:spAutoFit/>
              </a:bodyPr>
              <a:lstStyle/>
              <a:p>
                <a:r>
                  <a:rPr lang="en-US" sz="3200" dirty="0" smtClean="0"/>
                  <a:t>+V</a:t>
                </a:r>
                <a:r>
                  <a:rPr lang="en-US" sz="3200" dirty="0"/>
                  <a:t> </a:t>
                </a:r>
                <a:r>
                  <a:rPr lang="en-US" sz="3200" dirty="0" smtClean="0"/>
                  <a:t>voltage</a:t>
                </a:r>
                <a:endParaRPr lang="en-US" sz="3200" dirty="0"/>
              </a:p>
            </p:txBody>
          </p:sp>
        </p:grpSp>
        <p:sp>
          <p:nvSpPr>
            <p:cNvPr id="22" name="TextBox 21"/>
            <p:cNvSpPr txBox="1"/>
            <p:nvPr/>
          </p:nvSpPr>
          <p:spPr>
            <a:xfrm>
              <a:off x="3803240" y="6019800"/>
              <a:ext cx="1279317" cy="584776"/>
            </a:xfrm>
            <a:prstGeom prst="rect">
              <a:avLst/>
            </a:prstGeom>
            <a:noFill/>
          </p:spPr>
          <p:txBody>
            <a:bodyPr wrap="none" rtlCol="0">
              <a:spAutoFit/>
            </a:bodyPr>
            <a:lstStyle/>
            <a:p>
              <a:r>
                <a:rPr lang="en-US" sz="3200" dirty="0" smtClean="0"/>
                <a:t>0 volts</a:t>
              </a:r>
              <a:endParaRPr lang="en-US" sz="3200" dirty="0"/>
            </a:p>
          </p:txBody>
        </p:sp>
        <p:sp>
          <p:nvSpPr>
            <p:cNvPr id="25" name="Oval 24"/>
            <p:cNvSpPr>
              <a:spLocks noChangeAspect="1"/>
            </p:cNvSpPr>
            <p:nvPr/>
          </p:nvSpPr>
          <p:spPr>
            <a:xfrm>
              <a:off x="3895533" y="29313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3971733" y="40235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3959033" y="50141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p:txBody>
          <a:bodyPr/>
          <a:lstStyle/>
          <a:p>
            <a:r>
              <a:rPr lang="en-US" smtClean="0"/>
              <a:t>© 2018 by George B. Adams III</a:t>
            </a:r>
            <a:endParaRPr lang="en-US"/>
          </a:p>
        </p:txBody>
      </p:sp>
      <p:sp>
        <p:nvSpPr>
          <p:cNvPr id="4" name="Slide Number Placeholder 3"/>
          <p:cNvSpPr>
            <a:spLocks noGrp="1"/>
          </p:cNvSpPr>
          <p:nvPr>
            <p:ph type="sldNum" sz="quarter" idx="12"/>
          </p:nvPr>
        </p:nvSpPr>
        <p:spPr/>
        <p:txBody>
          <a:bodyPr/>
          <a:lstStyle/>
          <a:p>
            <a:fld id="{F616CA18-62AE-B34C-A151-070DF961BCFA}" type="slidenum">
              <a:rPr lang="en-US" smtClean="0"/>
              <a:pPr/>
              <a:t>78</a:t>
            </a:fld>
            <a:endParaRPr lang="en-US"/>
          </a:p>
        </p:txBody>
      </p:sp>
      <p:grpSp>
        <p:nvGrpSpPr>
          <p:cNvPr id="5" name="Group 4"/>
          <p:cNvGrpSpPr/>
          <p:nvPr/>
        </p:nvGrpSpPr>
        <p:grpSpPr>
          <a:xfrm>
            <a:off x="131517" y="1687922"/>
            <a:ext cx="3876883" cy="3827048"/>
            <a:chOff x="88656" y="1702208"/>
            <a:chExt cx="3876883" cy="3827048"/>
          </a:xfrm>
        </p:grpSpPr>
        <p:sp>
          <p:nvSpPr>
            <p:cNvPr id="32" name="Slide Number Placeholder 4"/>
            <p:cNvSpPr txBox="1">
              <a:spLocks/>
            </p:cNvSpPr>
            <p:nvPr/>
          </p:nvSpPr>
          <p:spPr bwMode="auto">
            <a:xfrm>
              <a:off x="1596289" y="5176510"/>
              <a:ext cx="1905000" cy="193316"/>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00" kern="1200">
                  <a:solidFill>
                    <a:srgbClr val="664D0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616CA18-62AE-B34C-A151-070DF961BCFA}" type="slidenum">
                <a:rPr lang="en-US" smtClean="0"/>
                <a:pPr/>
                <a:t>78</a:t>
              </a:fld>
              <a:endParaRPr lang="en-US"/>
            </a:p>
          </p:txBody>
        </p:sp>
        <p:pic>
          <p:nvPicPr>
            <p:cNvPr id="33" name="Picture 32" descr="Two resistors in series.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57150" y="1702208"/>
              <a:ext cx="3486149" cy="3827048"/>
            </a:xfrm>
            <a:prstGeom prst="rect">
              <a:avLst/>
            </a:prstGeom>
          </p:spPr>
        </p:pic>
        <p:sp>
          <p:nvSpPr>
            <p:cNvPr id="34" name="TextBox 33"/>
            <p:cNvSpPr txBox="1"/>
            <p:nvPr/>
          </p:nvSpPr>
          <p:spPr>
            <a:xfrm>
              <a:off x="88656" y="3337585"/>
              <a:ext cx="446607" cy="646331"/>
            </a:xfrm>
            <a:prstGeom prst="rect">
              <a:avLst/>
            </a:prstGeom>
            <a:noFill/>
          </p:spPr>
          <p:txBody>
            <a:bodyPr wrap="none" rtlCol="0">
              <a:spAutoFit/>
            </a:bodyPr>
            <a:lstStyle/>
            <a:p>
              <a:r>
                <a:rPr lang="en-US" sz="3600" dirty="0" smtClean="0"/>
                <a:t>V</a:t>
              </a:r>
              <a:endParaRPr lang="en-US" sz="3600" dirty="0"/>
            </a:p>
          </p:txBody>
        </p:sp>
        <p:sp>
          <p:nvSpPr>
            <p:cNvPr id="35" name="Slide Number Placeholder 4"/>
            <p:cNvSpPr txBox="1">
              <a:spLocks/>
            </p:cNvSpPr>
            <p:nvPr/>
          </p:nvSpPr>
          <p:spPr bwMode="auto">
            <a:xfrm>
              <a:off x="1596289" y="5176510"/>
              <a:ext cx="1905000" cy="193316"/>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00" kern="1200">
                  <a:solidFill>
                    <a:srgbClr val="664D0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616CA18-62AE-B34C-A151-070DF961BCFA}" type="slidenum">
                <a:rPr lang="en-US" smtClean="0"/>
                <a:pPr/>
                <a:t>78</a:t>
              </a:fld>
              <a:endParaRPr lang="en-US"/>
            </a:p>
          </p:txBody>
        </p:sp>
        <p:sp>
          <p:nvSpPr>
            <p:cNvPr id="36" name="TextBox 35"/>
            <p:cNvSpPr txBox="1"/>
            <p:nvPr/>
          </p:nvSpPr>
          <p:spPr>
            <a:xfrm>
              <a:off x="2678968" y="4972052"/>
              <a:ext cx="1286571" cy="523220"/>
            </a:xfrm>
            <a:prstGeom prst="rect">
              <a:avLst/>
            </a:prstGeom>
            <a:noFill/>
          </p:spPr>
          <p:txBody>
            <a:bodyPr wrap="none" rtlCol="0">
              <a:spAutoFit/>
            </a:bodyPr>
            <a:lstStyle/>
            <a:p>
              <a:r>
                <a:rPr lang="en-US" sz="2800" dirty="0" smtClean="0">
                  <a:solidFill>
                    <a:srgbClr val="FF0000"/>
                  </a:solidFill>
                </a:rPr>
                <a:t>Ground</a:t>
              </a:r>
              <a:endParaRPr lang="en-US" sz="2800" dirty="0">
                <a:solidFill>
                  <a:srgbClr val="FF0000"/>
                </a:solidFill>
              </a:endParaRPr>
            </a:p>
          </p:txBody>
        </p:sp>
        <p:sp>
          <p:nvSpPr>
            <p:cNvPr id="37" name="TextBox 36"/>
            <p:cNvSpPr txBox="1"/>
            <p:nvPr/>
          </p:nvSpPr>
          <p:spPr>
            <a:xfrm>
              <a:off x="2678968" y="3481376"/>
              <a:ext cx="1229824" cy="523220"/>
            </a:xfrm>
            <a:prstGeom prst="rect">
              <a:avLst/>
            </a:prstGeom>
            <a:noFill/>
          </p:spPr>
          <p:txBody>
            <a:bodyPr wrap="none" rtlCol="0">
              <a:spAutoFit/>
            </a:bodyPr>
            <a:lstStyle/>
            <a:p>
              <a:r>
                <a:rPr lang="en-US" sz="2800" smtClean="0">
                  <a:solidFill>
                    <a:srgbClr val="FF0000"/>
                  </a:solidFill>
                </a:rPr>
                <a:t>Output</a:t>
              </a:r>
              <a:endParaRPr lang="en-US" sz="2800" dirty="0">
                <a:solidFill>
                  <a:srgbClr val="FF0000"/>
                </a:solidFill>
              </a:endParaRPr>
            </a:p>
          </p:txBody>
        </p:sp>
        <p:sp>
          <p:nvSpPr>
            <p:cNvPr id="38" name="TextBox 37"/>
            <p:cNvSpPr txBox="1"/>
            <p:nvPr/>
          </p:nvSpPr>
          <p:spPr>
            <a:xfrm>
              <a:off x="2678968" y="2162154"/>
              <a:ext cx="848309" cy="523220"/>
            </a:xfrm>
            <a:prstGeom prst="rect">
              <a:avLst/>
            </a:prstGeom>
            <a:noFill/>
          </p:spPr>
          <p:txBody>
            <a:bodyPr wrap="none" rtlCol="0">
              <a:spAutoFit/>
            </a:bodyPr>
            <a:lstStyle/>
            <a:p>
              <a:r>
                <a:rPr lang="en-US" sz="2800" dirty="0" smtClean="0">
                  <a:solidFill>
                    <a:srgbClr val="FF0000"/>
                  </a:solidFill>
                </a:rPr>
                <a:t>High</a:t>
              </a:r>
              <a:endParaRPr lang="en-US" sz="2800" dirty="0">
                <a:solidFill>
                  <a:srgbClr val="FF0000"/>
                </a:solidFill>
              </a:endParaRPr>
            </a:p>
          </p:txBody>
        </p:sp>
      </p:grpSp>
      <p:grpSp>
        <p:nvGrpSpPr>
          <p:cNvPr id="31" name="Group 30"/>
          <p:cNvGrpSpPr/>
          <p:nvPr/>
        </p:nvGrpSpPr>
        <p:grpSpPr>
          <a:xfrm>
            <a:off x="3544150" y="2143134"/>
            <a:ext cx="4279425" cy="1763706"/>
            <a:chOff x="3544150" y="2185993"/>
            <a:chExt cx="4279425" cy="1763706"/>
          </a:xfrm>
        </p:grpSpPr>
        <p:sp>
          <p:nvSpPr>
            <p:cNvPr id="67" name="Donut 66"/>
            <p:cNvSpPr/>
            <p:nvPr/>
          </p:nvSpPr>
          <p:spPr>
            <a:xfrm>
              <a:off x="5437943" y="2189437"/>
              <a:ext cx="2385632" cy="1760262"/>
            </a:xfrm>
            <a:prstGeom prst="donut">
              <a:avLst>
                <a:gd name="adj" fmla="val 3356"/>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9" name="Group 28"/>
            <p:cNvGrpSpPr/>
            <p:nvPr/>
          </p:nvGrpSpPr>
          <p:grpSpPr>
            <a:xfrm>
              <a:off x="3544150" y="2185993"/>
              <a:ext cx="1699363" cy="1281097"/>
              <a:chOff x="3544150" y="2185993"/>
              <a:chExt cx="1699363" cy="1281097"/>
            </a:xfrm>
          </p:grpSpPr>
          <p:sp>
            <p:nvSpPr>
              <p:cNvPr id="23" name="Right Arrow 22"/>
              <p:cNvSpPr/>
              <p:nvPr/>
            </p:nvSpPr>
            <p:spPr bwMode="auto">
              <a:xfrm>
                <a:off x="3544150" y="2986088"/>
                <a:ext cx="1699363" cy="481002"/>
              </a:xfrm>
              <a:prstGeom prst="rightArrow">
                <a:avLst/>
              </a:prstGeom>
              <a:solidFill>
                <a:srgbClr val="0070C0"/>
              </a:solidFill>
              <a:ln w="95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24" name="TextBox 23"/>
              <p:cNvSpPr txBox="1"/>
              <p:nvPr/>
            </p:nvSpPr>
            <p:spPr>
              <a:xfrm>
                <a:off x="3894098" y="2185993"/>
                <a:ext cx="1233671" cy="830997"/>
              </a:xfrm>
              <a:prstGeom prst="rect">
                <a:avLst/>
              </a:prstGeom>
              <a:noFill/>
            </p:spPr>
            <p:txBody>
              <a:bodyPr wrap="none" rtlCol="0">
                <a:spAutoFit/>
              </a:bodyPr>
              <a:lstStyle/>
              <a:p>
                <a:r>
                  <a:rPr lang="en-US" sz="2400" dirty="0" smtClean="0">
                    <a:solidFill>
                      <a:srgbClr val="0070C0"/>
                    </a:solidFill>
                  </a:rPr>
                  <a:t>Parallel</a:t>
                </a:r>
              </a:p>
              <a:p>
                <a:r>
                  <a:rPr lang="en-US" sz="2400" dirty="0" smtClean="0">
                    <a:solidFill>
                      <a:srgbClr val="0070C0"/>
                    </a:solidFill>
                  </a:rPr>
                  <a:t>resistors</a:t>
                </a:r>
                <a:endParaRPr lang="en-US" sz="2400" dirty="0">
                  <a:solidFill>
                    <a:srgbClr val="0070C0"/>
                  </a:solidFill>
                </a:endParaRPr>
              </a:p>
            </p:txBody>
          </p:sp>
        </p:grpSp>
      </p:grpSp>
      <p:grpSp>
        <p:nvGrpSpPr>
          <p:cNvPr id="39" name="Group 38"/>
          <p:cNvGrpSpPr/>
          <p:nvPr/>
        </p:nvGrpSpPr>
        <p:grpSpPr>
          <a:xfrm>
            <a:off x="3537303" y="3738837"/>
            <a:ext cx="3722352" cy="1760262"/>
            <a:chOff x="3537303" y="3738837"/>
            <a:chExt cx="3722352" cy="1760262"/>
          </a:xfrm>
        </p:grpSpPr>
        <p:sp>
          <p:nvSpPr>
            <p:cNvPr id="69" name="Donut 68"/>
            <p:cNvSpPr/>
            <p:nvPr/>
          </p:nvSpPr>
          <p:spPr>
            <a:xfrm>
              <a:off x="5933243" y="3738837"/>
              <a:ext cx="1326412" cy="1760262"/>
            </a:xfrm>
            <a:prstGeom prst="donut">
              <a:avLst>
                <a:gd name="adj" fmla="val 3356"/>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0" name="Group 29"/>
            <p:cNvGrpSpPr/>
            <p:nvPr/>
          </p:nvGrpSpPr>
          <p:grpSpPr>
            <a:xfrm>
              <a:off x="3537303" y="4309527"/>
              <a:ext cx="2240958" cy="1131589"/>
              <a:chOff x="3537303" y="4309527"/>
              <a:chExt cx="2240958" cy="1131589"/>
            </a:xfrm>
          </p:grpSpPr>
          <p:sp>
            <p:nvSpPr>
              <p:cNvPr id="42" name="Right Arrow 41"/>
              <p:cNvSpPr/>
              <p:nvPr/>
            </p:nvSpPr>
            <p:spPr bwMode="auto">
              <a:xfrm>
                <a:off x="3537303" y="4309527"/>
                <a:ext cx="2240958" cy="494321"/>
              </a:xfrm>
              <a:prstGeom prst="rightArrow">
                <a:avLst/>
              </a:prstGeom>
              <a:solidFill>
                <a:srgbClr val="00B050"/>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44" name="TextBox 43"/>
              <p:cNvSpPr txBox="1"/>
              <p:nvPr/>
            </p:nvSpPr>
            <p:spPr>
              <a:xfrm>
                <a:off x="4146513" y="4610119"/>
                <a:ext cx="1233671" cy="830997"/>
              </a:xfrm>
              <a:prstGeom prst="rect">
                <a:avLst/>
              </a:prstGeom>
              <a:noFill/>
            </p:spPr>
            <p:txBody>
              <a:bodyPr wrap="none" rtlCol="0">
                <a:spAutoFit/>
              </a:bodyPr>
              <a:lstStyle/>
              <a:p>
                <a:r>
                  <a:rPr lang="en-US" sz="2400" dirty="0" smtClean="0">
                    <a:solidFill>
                      <a:srgbClr val="00B050"/>
                    </a:solidFill>
                  </a:rPr>
                  <a:t>Series</a:t>
                </a:r>
              </a:p>
              <a:p>
                <a:r>
                  <a:rPr lang="en-US" sz="2400" dirty="0" smtClean="0">
                    <a:solidFill>
                      <a:srgbClr val="00B050"/>
                    </a:solidFill>
                  </a:rPr>
                  <a:t>resistors</a:t>
                </a:r>
                <a:endParaRPr lang="en-US" sz="2400" dirty="0">
                  <a:solidFill>
                    <a:srgbClr val="00B050"/>
                  </a:solidFill>
                </a:endParaRPr>
              </a:p>
            </p:txBody>
          </p:sp>
        </p:grpSp>
      </p:grpSp>
    </p:spTree>
    <p:extLst>
      <p:ext uri="{BB962C8B-B14F-4D97-AF65-F5344CB8AC3E}">
        <p14:creationId xmlns:p14="http://schemas.microsoft.com/office/powerpoint/2010/main" val="138713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3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3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Logic</a:t>
            </a:r>
            <a:endParaRPr lang="en-US" dirty="0"/>
          </a:p>
        </p:txBody>
      </p:sp>
      <p:sp>
        <p:nvSpPr>
          <p:cNvPr id="3" name="Content Placeholder 2"/>
          <p:cNvSpPr>
            <a:spLocks noGrp="1"/>
          </p:cNvSpPr>
          <p:nvPr>
            <p:ph idx="1"/>
          </p:nvPr>
        </p:nvSpPr>
        <p:spPr/>
        <p:txBody>
          <a:bodyPr/>
          <a:lstStyle/>
          <a:p>
            <a:r>
              <a:rPr lang="en-US" dirty="0" smtClean="0"/>
              <a:t>Built on a system of two values; those values can be interpreted as</a:t>
            </a:r>
          </a:p>
          <a:p>
            <a:pPr lvl="1"/>
            <a:r>
              <a:rPr lang="en-US" dirty="0" smtClean="0"/>
              <a:t>Positive voltage and zero volts (ground)</a:t>
            </a:r>
          </a:p>
          <a:p>
            <a:pPr lvl="1"/>
            <a:r>
              <a:rPr lang="en-US" dirty="0" smtClean="0"/>
              <a:t>High and low</a:t>
            </a:r>
          </a:p>
          <a:p>
            <a:pPr lvl="1"/>
            <a:r>
              <a:rPr lang="en-US" dirty="0" smtClean="0"/>
              <a:t>True and false</a:t>
            </a:r>
          </a:p>
          <a:p>
            <a:pPr lvl="1"/>
            <a:r>
              <a:rPr lang="en-US" i="1" dirty="0" smtClean="0"/>
              <a:t>Asserted</a:t>
            </a:r>
            <a:r>
              <a:rPr lang="en-US" dirty="0" smtClean="0"/>
              <a:t> and </a:t>
            </a:r>
            <a:r>
              <a:rPr lang="en-US" i="1" dirty="0" smtClean="0"/>
              <a:t>not asserted</a:t>
            </a:r>
            <a:endParaRPr lang="en-US" dirty="0" smtClean="0"/>
          </a:p>
          <a:p>
            <a:r>
              <a:rPr lang="en-US" dirty="0" smtClean="0"/>
              <a:t>Underneath it’s all analog and in our case wires, devices, and electrons</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79</a:t>
            </a:fld>
            <a:endParaRPr lang="en-US"/>
          </a:p>
        </p:txBody>
      </p:sp>
    </p:spTree>
    <p:extLst>
      <p:ext uri="{BB962C8B-B14F-4D97-AF65-F5344CB8AC3E}">
        <p14:creationId xmlns:p14="http://schemas.microsoft.com/office/powerpoint/2010/main" val="509355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Absences</a:t>
            </a:r>
            <a:endParaRPr lang="en-US" dirty="0"/>
          </a:p>
        </p:txBody>
      </p:sp>
      <p:sp>
        <p:nvSpPr>
          <p:cNvPr id="3" name="Content Placeholder 2"/>
          <p:cNvSpPr>
            <a:spLocks noGrp="1"/>
          </p:cNvSpPr>
          <p:nvPr>
            <p:ph idx="1"/>
          </p:nvPr>
        </p:nvSpPr>
        <p:spPr/>
        <p:txBody>
          <a:bodyPr/>
          <a:lstStyle/>
          <a:p>
            <a:r>
              <a:rPr lang="en-US" dirty="0" smtClean="0"/>
              <a:t>Excused absence and the opportunity to make up missed classwork is available with written third-party documentation</a:t>
            </a:r>
          </a:p>
          <a:p>
            <a:pPr lvl="1"/>
            <a:r>
              <a:rPr lang="en-US" dirty="0" smtClean="0"/>
              <a:t>Doctor</a:t>
            </a:r>
          </a:p>
          <a:p>
            <a:pPr lvl="1"/>
            <a:r>
              <a:rPr lang="en-US" dirty="0" smtClean="0"/>
              <a:t>Dean of Students</a:t>
            </a:r>
          </a:p>
          <a:p>
            <a:r>
              <a:rPr lang="en-US" dirty="0" smtClean="0"/>
              <a:t>Exclusion of lowest lab, homework, and (4) clicker scores is designed to support your routine needs to be absent or to load-balance CS250 with your other class assignments</a:t>
            </a:r>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8</a:t>
            </a:fld>
            <a:endParaRPr lang="en-US"/>
          </a:p>
        </p:txBody>
      </p:sp>
    </p:spTree>
    <p:extLst>
      <p:ext uri="{BB962C8B-B14F-4D97-AF65-F5344CB8AC3E}">
        <p14:creationId xmlns:p14="http://schemas.microsoft.com/office/powerpoint/2010/main" val="7576732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78793" y="27046"/>
            <a:ext cx="6586415" cy="2649724"/>
          </a:xfrm>
          <a:prstGeom prst="rect">
            <a:avLst/>
          </a:prstGeom>
        </p:spPr>
      </p:pic>
      <p:sp>
        <p:nvSpPr>
          <p:cNvPr id="5" name="TextBox 4"/>
          <p:cNvSpPr txBox="1"/>
          <p:nvPr/>
        </p:nvSpPr>
        <p:spPr>
          <a:xfrm>
            <a:off x="1732884" y="194039"/>
            <a:ext cx="5678232" cy="523220"/>
          </a:xfrm>
          <a:prstGeom prst="rect">
            <a:avLst/>
          </a:prstGeom>
          <a:noFill/>
        </p:spPr>
        <p:txBody>
          <a:bodyPr wrap="none" rtlCol="0">
            <a:spAutoFit/>
          </a:bodyPr>
          <a:lstStyle/>
          <a:p>
            <a:r>
              <a:rPr lang="en-US" sz="2800" dirty="0"/>
              <a:t>D</a:t>
            </a:r>
            <a:r>
              <a:rPr lang="en-US" sz="2800" dirty="0" smtClean="0"/>
              <a:t>igital logic behavior, a joy to behold,</a:t>
            </a:r>
            <a:endParaRPr lang="en-US" sz="28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84658" y="2676769"/>
            <a:ext cx="6586415" cy="4195880"/>
          </a:xfrm>
          <a:prstGeom prst="rect">
            <a:avLst/>
          </a:prstGeom>
        </p:spPr>
      </p:pic>
      <p:sp>
        <p:nvSpPr>
          <p:cNvPr id="6" name="TextBox 5"/>
          <p:cNvSpPr txBox="1"/>
          <p:nvPr/>
        </p:nvSpPr>
        <p:spPr>
          <a:xfrm>
            <a:off x="2059873" y="5764843"/>
            <a:ext cx="5024257" cy="954107"/>
          </a:xfrm>
          <a:prstGeom prst="rect">
            <a:avLst/>
          </a:prstGeom>
          <a:noFill/>
        </p:spPr>
        <p:txBody>
          <a:bodyPr wrap="none" rtlCol="0">
            <a:spAutoFit/>
          </a:bodyPr>
          <a:lstStyle/>
          <a:p>
            <a:pPr algn="ctr"/>
            <a:r>
              <a:rPr lang="en-US" sz="2800" dirty="0">
                <a:solidFill>
                  <a:schemeClr val="bg1"/>
                </a:solidFill>
              </a:rPr>
              <a:t>b</a:t>
            </a:r>
            <a:r>
              <a:rPr lang="en-US" sz="2800" dirty="0" smtClean="0">
                <a:solidFill>
                  <a:schemeClr val="bg1"/>
                </a:solidFill>
              </a:rPr>
              <a:t>ut paddling like hell underneath</a:t>
            </a:r>
          </a:p>
          <a:p>
            <a:pPr algn="ctr"/>
            <a:r>
              <a:rPr lang="en-US" sz="2800" dirty="0" smtClean="0">
                <a:solidFill>
                  <a:schemeClr val="bg1"/>
                </a:solidFill>
              </a:rPr>
              <a:t>to make it happen.</a:t>
            </a:r>
            <a:endParaRPr lang="en-US" sz="2800" dirty="0">
              <a:solidFill>
                <a:schemeClr val="bg1"/>
              </a:solidFill>
            </a:endParaRPr>
          </a:p>
        </p:txBody>
      </p:sp>
      <p:sp>
        <p:nvSpPr>
          <p:cNvPr id="9" name="TextBox 8"/>
          <p:cNvSpPr txBox="1"/>
          <p:nvPr/>
        </p:nvSpPr>
        <p:spPr>
          <a:xfrm>
            <a:off x="341926" y="105634"/>
            <a:ext cx="769121" cy="6506974"/>
          </a:xfrm>
          <a:prstGeom prst="rect">
            <a:avLst/>
          </a:prstGeom>
          <a:noFill/>
        </p:spPr>
        <p:txBody>
          <a:bodyPr vert="wordArtVert" wrap="none" rtlCol="0">
            <a:spAutoFit/>
          </a:bodyPr>
          <a:lstStyle/>
          <a:p>
            <a:r>
              <a:rPr lang="en-US" sz="3200" dirty="0" smtClean="0"/>
              <a:t>Abstraction</a:t>
            </a:r>
            <a:endParaRPr lang="en-US" sz="3200" dirty="0"/>
          </a:p>
        </p:txBody>
      </p:sp>
      <p:sp>
        <p:nvSpPr>
          <p:cNvPr id="2" name="Date Placeholder 1"/>
          <p:cNvSpPr>
            <a:spLocks noGrp="1"/>
          </p:cNvSpPr>
          <p:nvPr>
            <p:ph type="dt" sz="half" idx="10"/>
          </p:nvPr>
        </p:nvSpPr>
        <p:spPr/>
        <p:txBody>
          <a:bodyPr/>
          <a:lstStyle/>
          <a:p>
            <a:r>
              <a:rPr lang="en-US" smtClean="0"/>
              <a:t>© 2018 by George B. Adams III</a:t>
            </a:r>
            <a:endParaRPr lang="en-US"/>
          </a:p>
        </p:txBody>
      </p:sp>
      <p:sp>
        <p:nvSpPr>
          <p:cNvPr id="3" name="Slide Number Placeholder 2"/>
          <p:cNvSpPr>
            <a:spLocks noGrp="1"/>
          </p:cNvSpPr>
          <p:nvPr>
            <p:ph type="sldNum" sz="quarter" idx="12"/>
          </p:nvPr>
        </p:nvSpPr>
        <p:spPr/>
        <p:txBody>
          <a:bodyPr/>
          <a:lstStyle/>
          <a:p>
            <a:fld id="{01BC6648-A2D1-2B45-B1A1-07A4BC236D8A}" type="slidenum">
              <a:rPr lang="en-US" smtClean="0"/>
              <a:pPr/>
              <a:t>80</a:t>
            </a:fld>
            <a:endParaRPr lang="en-US"/>
          </a:p>
        </p:txBody>
      </p:sp>
    </p:spTree>
    <p:extLst>
      <p:ext uri="{BB962C8B-B14F-4D97-AF65-F5344CB8AC3E}">
        <p14:creationId xmlns:p14="http://schemas.microsoft.com/office/powerpoint/2010/main" val="87227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2000"/>
                                        <p:tgtEl>
                                          <p:spTgt spid="4"/>
                                        </p:tgtEl>
                                      </p:cBhvr>
                                    </p:animEffect>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3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levels of abstraction</a:t>
            </a:r>
            <a:endParaRPr lang="en-US" dirty="0"/>
          </a:p>
        </p:txBody>
      </p:sp>
      <p:grpSp>
        <p:nvGrpSpPr>
          <p:cNvPr id="28" name="Group 27"/>
          <p:cNvGrpSpPr/>
          <p:nvPr/>
        </p:nvGrpSpPr>
        <p:grpSpPr>
          <a:xfrm>
            <a:off x="599736" y="1687922"/>
            <a:ext cx="3673187" cy="3931874"/>
            <a:chOff x="2228500" y="2112662"/>
            <a:chExt cx="4196381" cy="4491914"/>
          </a:xfrm>
        </p:grpSpPr>
        <p:grpSp>
          <p:nvGrpSpPr>
            <p:cNvPr id="6" name="Group 5"/>
            <p:cNvGrpSpPr/>
            <p:nvPr/>
          </p:nvGrpSpPr>
          <p:grpSpPr>
            <a:xfrm>
              <a:off x="2228500" y="2112662"/>
              <a:ext cx="4196381" cy="4092927"/>
              <a:chOff x="2774600" y="2392062"/>
              <a:chExt cx="4196381" cy="4092927"/>
            </a:xfrm>
          </p:grpSpPr>
          <p:grpSp>
            <p:nvGrpSpPr>
              <p:cNvPr id="7" name="Group 6"/>
              <p:cNvGrpSpPr/>
              <p:nvPr/>
            </p:nvGrpSpPr>
            <p:grpSpPr>
              <a:xfrm>
                <a:off x="2774600" y="2976838"/>
                <a:ext cx="4196381" cy="3508151"/>
                <a:chOff x="2774600" y="2976838"/>
                <a:chExt cx="4196381" cy="3508151"/>
              </a:xfrm>
            </p:grpSpPr>
            <p:pic>
              <p:nvPicPr>
                <p:cNvPr id="9" name="Picture 8" descr="150px-IGFET_P-Ch_Enh_Labelled_simplified.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975" y="3121741"/>
                  <a:ext cx="1378565" cy="1378565"/>
                </a:xfrm>
                <a:prstGeom prst="rect">
                  <a:avLst/>
                </a:prstGeom>
              </p:spPr>
            </p:pic>
            <p:pic>
              <p:nvPicPr>
                <p:cNvPr id="10" name="Picture 9" descr="150px-IGFET_N-Ch_Enh_Labelled_simplified.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306" y="4232787"/>
                  <a:ext cx="1374468" cy="1374468"/>
                </a:xfrm>
                <a:prstGeom prst="rect">
                  <a:avLst/>
                </a:prstGeom>
              </p:spPr>
            </p:pic>
            <p:pic>
              <p:nvPicPr>
                <p:cNvPr id="11" name="Picture 10" descr="150px-IGFET_N-Ch_Enh_Labelled_simplified.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306" y="5110521"/>
                  <a:ext cx="1374468" cy="1374468"/>
                </a:xfrm>
                <a:prstGeom prst="rect">
                  <a:avLst/>
                </a:prstGeom>
              </p:spPr>
            </p:pic>
            <p:pic>
              <p:nvPicPr>
                <p:cNvPr id="12" name="Picture 11" descr="150px-IGFET_P-Ch_Enh_Labelled_simplified.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3955" y="3121741"/>
                  <a:ext cx="1378565" cy="1378565"/>
                </a:xfrm>
                <a:prstGeom prst="rect">
                  <a:avLst/>
                </a:prstGeom>
              </p:spPr>
            </p:pic>
            <p:cxnSp>
              <p:nvCxnSpPr>
                <p:cNvPr id="13" name="Straight Connector 12"/>
                <p:cNvCxnSpPr/>
                <p:nvPr/>
              </p:nvCxnSpPr>
              <p:spPr>
                <a:xfrm>
                  <a:off x="3875548" y="4358968"/>
                  <a:ext cx="2163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75548" y="3269226"/>
                  <a:ext cx="145025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74600" y="3481439"/>
                  <a:ext cx="422111" cy="584776"/>
                </a:xfrm>
                <a:prstGeom prst="rect">
                  <a:avLst/>
                </a:prstGeom>
                <a:noFill/>
              </p:spPr>
              <p:txBody>
                <a:bodyPr wrap="none" rtlCol="0">
                  <a:spAutoFit/>
                </a:bodyPr>
                <a:lstStyle/>
                <a:p>
                  <a:r>
                    <a:rPr lang="en-US" sz="3200" dirty="0" smtClean="0"/>
                    <a:t>A</a:t>
                  </a:r>
                  <a:endParaRPr lang="en-US" sz="3200" dirty="0"/>
                </a:p>
              </p:txBody>
            </p:sp>
            <p:sp>
              <p:nvSpPr>
                <p:cNvPr id="17" name="TextBox 16"/>
                <p:cNvSpPr txBox="1"/>
                <p:nvPr/>
              </p:nvSpPr>
              <p:spPr>
                <a:xfrm>
                  <a:off x="6161545" y="4014820"/>
                  <a:ext cx="809436" cy="584776"/>
                </a:xfrm>
                <a:prstGeom prst="rect">
                  <a:avLst/>
                </a:prstGeom>
                <a:noFill/>
              </p:spPr>
              <p:txBody>
                <a:bodyPr wrap="none" rtlCol="0">
                  <a:spAutoFit/>
                </a:bodyPr>
                <a:lstStyle/>
                <a:p>
                  <a:r>
                    <a:rPr lang="en-US" sz="3200" dirty="0" smtClean="0"/>
                    <a:t>Out</a:t>
                  </a:r>
                  <a:endParaRPr lang="en-US" sz="3200" dirty="0"/>
                </a:p>
              </p:txBody>
            </p:sp>
            <p:sp>
              <p:nvSpPr>
                <p:cNvPr id="18" name="TextBox 17"/>
                <p:cNvSpPr txBox="1"/>
                <p:nvPr/>
              </p:nvSpPr>
              <p:spPr>
                <a:xfrm>
                  <a:off x="3481295" y="4599039"/>
                  <a:ext cx="422111" cy="584776"/>
                </a:xfrm>
                <a:prstGeom prst="rect">
                  <a:avLst/>
                </a:prstGeom>
                <a:noFill/>
              </p:spPr>
              <p:txBody>
                <a:bodyPr wrap="none" rtlCol="0">
                  <a:spAutoFit/>
                </a:bodyPr>
                <a:lstStyle/>
                <a:p>
                  <a:r>
                    <a:rPr lang="en-US" sz="3200" dirty="0" smtClean="0">
                      <a:solidFill>
                        <a:srgbClr val="292929"/>
                      </a:solidFill>
                    </a:rPr>
                    <a:t>A</a:t>
                  </a:r>
                  <a:endParaRPr lang="en-US" sz="3200" dirty="0">
                    <a:solidFill>
                      <a:srgbClr val="292929"/>
                    </a:solidFill>
                  </a:endParaRPr>
                </a:p>
              </p:txBody>
            </p:sp>
            <p:sp>
              <p:nvSpPr>
                <p:cNvPr id="19" name="TextBox 18"/>
                <p:cNvSpPr txBox="1"/>
                <p:nvPr/>
              </p:nvSpPr>
              <p:spPr>
                <a:xfrm>
                  <a:off x="3486888" y="5445842"/>
                  <a:ext cx="407884" cy="584776"/>
                </a:xfrm>
                <a:prstGeom prst="rect">
                  <a:avLst/>
                </a:prstGeom>
                <a:noFill/>
              </p:spPr>
              <p:txBody>
                <a:bodyPr wrap="none" rtlCol="0">
                  <a:spAutoFit/>
                </a:bodyPr>
                <a:lstStyle/>
                <a:p>
                  <a:r>
                    <a:rPr lang="en-US" sz="3200" dirty="0">
                      <a:solidFill>
                        <a:srgbClr val="292929"/>
                      </a:solidFill>
                    </a:rPr>
                    <a:t>B</a:t>
                  </a:r>
                </a:p>
              </p:txBody>
            </p:sp>
            <p:sp>
              <p:nvSpPr>
                <p:cNvPr id="20" name="TextBox 19"/>
                <p:cNvSpPr txBox="1"/>
                <p:nvPr/>
              </p:nvSpPr>
              <p:spPr>
                <a:xfrm>
                  <a:off x="4274034" y="3481439"/>
                  <a:ext cx="407884" cy="584776"/>
                </a:xfrm>
                <a:prstGeom prst="rect">
                  <a:avLst/>
                </a:prstGeom>
                <a:noFill/>
              </p:spPr>
              <p:txBody>
                <a:bodyPr wrap="none" rtlCol="0">
                  <a:spAutoFit/>
                </a:bodyPr>
                <a:lstStyle/>
                <a:p>
                  <a:r>
                    <a:rPr lang="en-US" sz="3200" dirty="0">
                      <a:solidFill>
                        <a:srgbClr val="292929"/>
                      </a:solidFill>
                    </a:rPr>
                    <a:t>B</a:t>
                  </a:r>
                </a:p>
              </p:txBody>
            </p:sp>
            <p:cxnSp>
              <p:nvCxnSpPr>
                <p:cNvPr id="21" name="Straight Connector 20"/>
                <p:cNvCxnSpPr/>
                <p:nvPr/>
              </p:nvCxnSpPr>
              <p:spPr>
                <a:xfrm flipV="1">
                  <a:off x="4493955" y="2976838"/>
                  <a:ext cx="0" cy="2923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4311240" y="2392062"/>
                <a:ext cx="1941958" cy="584776"/>
              </a:xfrm>
              <a:prstGeom prst="rect">
                <a:avLst/>
              </a:prstGeom>
              <a:noFill/>
            </p:spPr>
            <p:txBody>
              <a:bodyPr wrap="none" rtlCol="0">
                <a:spAutoFit/>
              </a:bodyPr>
              <a:lstStyle/>
              <a:p>
                <a:r>
                  <a:rPr lang="en-US" sz="3200" dirty="0" smtClean="0"/>
                  <a:t>+V</a:t>
                </a:r>
                <a:r>
                  <a:rPr lang="en-US" sz="3200" dirty="0"/>
                  <a:t> </a:t>
                </a:r>
                <a:r>
                  <a:rPr lang="en-US" sz="3200" dirty="0" smtClean="0"/>
                  <a:t>voltage</a:t>
                </a:r>
                <a:endParaRPr lang="en-US" sz="3200" dirty="0"/>
              </a:p>
            </p:txBody>
          </p:sp>
        </p:grpSp>
        <p:sp>
          <p:nvSpPr>
            <p:cNvPr id="22" name="TextBox 21"/>
            <p:cNvSpPr txBox="1"/>
            <p:nvPr/>
          </p:nvSpPr>
          <p:spPr>
            <a:xfrm>
              <a:off x="3803240" y="6019800"/>
              <a:ext cx="1279317" cy="584776"/>
            </a:xfrm>
            <a:prstGeom prst="rect">
              <a:avLst/>
            </a:prstGeom>
            <a:noFill/>
          </p:spPr>
          <p:txBody>
            <a:bodyPr wrap="none" rtlCol="0">
              <a:spAutoFit/>
            </a:bodyPr>
            <a:lstStyle/>
            <a:p>
              <a:r>
                <a:rPr lang="en-US" sz="3200" dirty="0" smtClean="0"/>
                <a:t>0 volts</a:t>
              </a:r>
              <a:endParaRPr lang="en-US" sz="3200" dirty="0"/>
            </a:p>
          </p:txBody>
        </p:sp>
        <p:sp>
          <p:nvSpPr>
            <p:cNvPr id="25" name="Oval 24"/>
            <p:cNvSpPr>
              <a:spLocks noChangeAspect="1"/>
            </p:cNvSpPr>
            <p:nvPr/>
          </p:nvSpPr>
          <p:spPr>
            <a:xfrm>
              <a:off x="3895533" y="29313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3971733" y="40235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3959033" y="5014165"/>
              <a:ext cx="104643" cy="1049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p:txBody>
          <a:bodyPr/>
          <a:lstStyle/>
          <a:p>
            <a:r>
              <a:rPr lang="en-US" smtClean="0"/>
              <a:t>© 2018 by George B. Adams III</a:t>
            </a:r>
            <a:endParaRPr lang="en-US"/>
          </a:p>
        </p:txBody>
      </p:sp>
      <p:sp>
        <p:nvSpPr>
          <p:cNvPr id="4" name="Slide Number Placeholder 3"/>
          <p:cNvSpPr>
            <a:spLocks noGrp="1"/>
          </p:cNvSpPr>
          <p:nvPr>
            <p:ph type="sldNum" sz="quarter" idx="12"/>
          </p:nvPr>
        </p:nvSpPr>
        <p:spPr/>
        <p:txBody>
          <a:bodyPr/>
          <a:lstStyle/>
          <a:p>
            <a:fld id="{F616CA18-62AE-B34C-A151-070DF961BCFA}" type="slidenum">
              <a:rPr lang="en-US" smtClean="0"/>
              <a:pPr/>
              <a:t>81</a:t>
            </a:fld>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903" y="2958132"/>
            <a:ext cx="3938950" cy="2076745"/>
          </a:xfrm>
          <a:prstGeom prst="rect">
            <a:avLst/>
          </a:prstGeom>
          <a:ln>
            <a:noFill/>
          </a:ln>
        </p:spPr>
      </p:pic>
      <p:cxnSp>
        <p:nvCxnSpPr>
          <p:cNvPr id="41" name="Straight Arrow Connector 40"/>
          <p:cNvCxnSpPr/>
          <p:nvPr/>
        </p:nvCxnSpPr>
        <p:spPr bwMode="auto">
          <a:xfrm>
            <a:off x="486830" y="5929310"/>
            <a:ext cx="7914220" cy="0"/>
          </a:xfrm>
          <a:prstGeom prst="straightConnector1">
            <a:avLst/>
          </a:prstGeom>
          <a:solidFill>
            <a:schemeClr val="accent1"/>
          </a:solidFill>
          <a:ln w="38100" cap="flat" cmpd="sng" algn="ctr">
            <a:solidFill>
              <a:srgbClr val="00905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3" name="TextBox 42"/>
          <p:cNvSpPr txBox="1"/>
          <p:nvPr/>
        </p:nvSpPr>
        <p:spPr>
          <a:xfrm>
            <a:off x="2640157" y="5944606"/>
            <a:ext cx="4275658" cy="461665"/>
          </a:xfrm>
          <a:prstGeom prst="rect">
            <a:avLst/>
          </a:prstGeom>
          <a:noFill/>
        </p:spPr>
        <p:txBody>
          <a:bodyPr wrap="none" rtlCol="0">
            <a:spAutoFit/>
          </a:bodyPr>
          <a:lstStyle/>
          <a:p>
            <a:r>
              <a:rPr lang="en-US" sz="2400" dirty="0" smtClean="0">
                <a:solidFill>
                  <a:srgbClr val="009051"/>
                </a:solidFill>
              </a:rPr>
              <a:t>More abstract representation </a:t>
            </a:r>
            <a:r>
              <a:rPr lang="en-US" sz="2400" dirty="0" smtClean="0">
                <a:solidFill>
                  <a:srgbClr val="009051"/>
                </a:solidFill>
                <a:sym typeface="Wingdings"/>
              </a:rPr>
              <a:t></a:t>
            </a:r>
            <a:endParaRPr lang="en-US" sz="2400" dirty="0">
              <a:solidFill>
                <a:srgbClr val="009051"/>
              </a:solidFill>
            </a:endParaRPr>
          </a:p>
        </p:txBody>
      </p:sp>
      <p:sp>
        <p:nvSpPr>
          <p:cNvPr id="46" name="Rectangle 45"/>
          <p:cNvSpPr/>
          <p:nvPr/>
        </p:nvSpPr>
        <p:spPr bwMode="auto">
          <a:xfrm>
            <a:off x="486830" y="1671641"/>
            <a:ext cx="3970870" cy="4048171"/>
          </a:xfrm>
          <a:prstGeom prst="rect">
            <a:avLst/>
          </a:prstGeom>
          <a:no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47" name="TextBox 46"/>
          <p:cNvSpPr txBox="1"/>
          <p:nvPr/>
        </p:nvSpPr>
        <p:spPr>
          <a:xfrm>
            <a:off x="5460855" y="1545020"/>
            <a:ext cx="2085975" cy="1569660"/>
          </a:xfrm>
          <a:prstGeom prst="rect">
            <a:avLst/>
          </a:prstGeom>
          <a:noFill/>
        </p:spPr>
        <p:txBody>
          <a:bodyPr wrap="square" rtlCol="0">
            <a:spAutoFit/>
          </a:bodyPr>
          <a:lstStyle/>
          <a:p>
            <a:r>
              <a:rPr lang="en-US" sz="2400" dirty="0" smtClean="0"/>
              <a:t>Gate symbol – shows </a:t>
            </a:r>
            <a:r>
              <a:rPr lang="en-US" sz="2400" smtClean="0"/>
              <a:t>no circuit design information</a:t>
            </a:r>
            <a:endParaRPr lang="en-US" sz="2400" dirty="0"/>
          </a:p>
        </p:txBody>
      </p:sp>
    </p:spTree>
    <p:extLst>
      <p:ext uri="{BB962C8B-B14F-4D97-AF65-F5344CB8AC3E}">
        <p14:creationId xmlns:p14="http://schemas.microsoft.com/office/powerpoint/2010/main" val="15741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30" y="96839"/>
            <a:ext cx="8451607" cy="745196"/>
          </a:xfrm>
        </p:spPr>
        <p:txBody>
          <a:bodyPr/>
          <a:lstStyle/>
          <a:p>
            <a:r>
              <a:rPr lang="en-US" dirty="0"/>
              <a:t>L</a:t>
            </a:r>
            <a:r>
              <a:rPr lang="en-US" dirty="0" smtClean="0"/>
              <a:t>evels of abstraction – </a:t>
            </a:r>
            <a:r>
              <a:rPr lang="en-US" smtClean="0"/>
              <a:t>another example</a:t>
            </a:r>
            <a:endParaRPr lang="en-US" dirty="0"/>
          </a:p>
        </p:txBody>
      </p:sp>
      <p:sp>
        <p:nvSpPr>
          <p:cNvPr id="3" name="Date Placeholder 2"/>
          <p:cNvSpPr>
            <a:spLocks noGrp="1"/>
          </p:cNvSpPr>
          <p:nvPr>
            <p:ph type="dt" sz="half" idx="10"/>
          </p:nvPr>
        </p:nvSpPr>
        <p:spPr/>
        <p:txBody>
          <a:bodyPr/>
          <a:lstStyle/>
          <a:p>
            <a:r>
              <a:rPr lang="en-US" smtClean="0"/>
              <a:t>© 2018 by George B. Adams III</a:t>
            </a:r>
            <a:endParaRPr lang="en-US"/>
          </a:p>
        </p:txBody>
      </p:sp>
      <p:sp>
        <p:nvSpPr>
          <p:cNvPr id="4" name="Slide Number Placeholder 3"/>
          <p:cNvSpPr>
            <a:spLocks noGrp="1"/>
          </p:cNvSpPr>
          <p:nvPr>
            <p:ph type="sldNum" sz="quarter" idx="12"/>
          </p:nvPr>
        </p:nvSpPr>
        <p:spPr/>
        <p:txBody>
          <a:bodyPr/>
          <a:lstStyle/>
          <a:p>
            <a:fld id="{F616CA18-62AE-B34C-A151-070DF961BCFA}" type="slidenum">
              <a:rPr lang="en-US" smtClean="0"/>
              <a:pPr/>
              <a:t>82</a:t>
            </a:fld>
            <a:endParaRPr lang="en-US"/>
          </a:p>
        </p:txBody>
      </p:sp>
      <p:grpSp>
        <p:nvGrpSpPr>
          <p:cNvPr id="31" name="Group 30"/>
          <p:cNvGrpSpPr/>
          <p:nvPr/>
        </p:nvGrpSpPr>
        <p:grpSpPr>
          <a:xfrm rot="5400000">
            <a:off x="-1909468" y="3388431"/>
            <a:ext cx="4726402" cy="498226"/>
            <a:chOff x="486830" y="5929310"/>
            <a:chExt cx="4726402" cy="498226"/>
          </a:xfrm>
        </p:grpSpPr>
        <p:cxnSp>
          <p:nvCxnSpPr>
            <p:cNvPr id="41" name="Straight Arrow Connector 40"/>
            <p:cNvCxnSpPr/>
            <p:nvPr/>
          </p:nvCxnSpPr>
          <p:spPr bwMode="auto">
            <a:xfrm rot="16200000">
              <a:off x="2850031" y="3566109"/>
              <a:ext cx="0" cy="4726402"/>
            </a:xfrm>
            <a:prstGeom prst="straightConnector1">
              <a:avLst/>
            </a:prstGeom>
            <a:solidFill>
              <a:schemeClr val="accent1"/>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3" name="TextBox 42"/>
            <p:cNvSpPr txBox="1"/>
            <p:nvPr/>
          </p:nvSpPr>
          <p:spPr>
            <a:xfrm>
              <a:off x="657106" y="5965871"/>
              <a:ext cx="4275658" cy="461665"/>
            </a:xfrm>
            <a:prstGeom prst="rect">
              <a:avLst/>
            </a:prstGeom>
            <a:noFill/>
          </p:spPr>
          <p:txBody>
            <a:bodyPr wrap="none" rtlCol="0">
              <a:spAutoFit/>
            </a:bodyPr>
            <a:lstStyle/>
            <a:p>
              <a:r>
                <a:rPr lang="en-US" sz="2400" dirty="0" smtClean="0">
                  <a:solidFill>
                    <a:srgbClr val="0070C0"/>
                  </a:solidFill>
                </a:rPr>
                <a:t>More abstract representation </a:t>
              </a:r>
              <a:r>
                <a:rPr lang="en-US" sz="2400" dirty="0" smtClean="0">
                  <a:solidFill>
                    <a:srgbClr val="0070C0"/>
                  </a:solidFill>
                  <a:sym typeface="Wingdings"/>
                </a:rPr>
                <a:t></a:t>
              </a:r>
              <a:endParaRPr lang="en-US" sz="2400" dirty="0">
                <a:solidFill>
                  <a:srgbClr val="0070C0"/>
                </a:solidFill>
              </a:endParaRPr>
            </a:p>
          </p:txBody>
        </p:sp>
      </p:gr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73" y="3562468"/>
            <a:ext cx="7027694" cy="2738330"/>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5324" t="31667" r="2969" b="25208"/>
          <a:stretch/>
        </p:blipFill>
        <p:spPr>
          <a:xfrm>
            <a:off x="1214438" y="1100136"/>
            <a:ext cx="6631218" cy="2338731"/>
          </a:xfrm>
          <a:prstGeom prst="rect">
            <a:avLst/>
          </a:prstGeom>
        </p:spPr>
      </p:pic>
    </p:spTree>
    <p:extLst>
      <p:ext uri="{BB962C8B-B14F-4D97-AF65-F5344CB8AC3E}">
        <p14:creationId xmlns:p14="http://schemas.microsoft.com/office/powerpoint/2010/main" val="126839574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HW gates and SW code</a:t>
            </a:r>
            <a:endParaRPr lang="en-US" dirty="0"/>
          </a:p>
        </p:txBody>
      </p:sp>
      <p:sp>
        <p:nvSpPr>
          <p:cNvPr id="3" name="Content Placeholder 2"/>
          <p:cNvSpPr>
            <a:spLocks noGrp="1"/>
          </p:cNvSpPr>
          <p:nvPr>
            <p:ph idx="1"/>
          </p:nvPr>
        </p:nvSpPr>
        <p:spPr>
          <a:xfrm>
            <a:off x="342900" y="1315080"/>
            <a:ext cx="8712200" cy="5041550"/>
          </a:xfrm>
        </p:spPr>
        <p:txBody>
          <a:bodyPr>
            <a:normAutofit fontScale="85000" lnSpcReduction="10000"/>
          </a:bodyPr>
          <a:lstStyle/>
          <a:p>
            <a:r>
              <a:rPr lang="en-US" dirty="0" smtClean="0"/>
              <a:t>How do hardware (</a:t>
            </a:r>
            <a:r>
              <a:rPr lang="en-US" dirty="0" err="1" smtClean="0"/>
              <a:t>HW</a:t>
            </a:r>
            <a:r>
              <a:rPr lang="en-US" dirty="0" smtClean="0"/>
              <a:t>) and software (SW) behave?</a:t>
            </a:r>
          </a:p>
          <a:p>
            <a:r>
              <a:rPr lang="en-US" dirty="0" smtClean="0"/>
              <a:t>What is required to prepare each for computation?</a:t>
            </a:r>
          </a:p>
          <a:p>
            <a:pPr lvl="1"/>
            <a:r>
              <a:rPr lang="en-US" dirty="0" smtClean="0">
                <a:solidFill>
                  <a:srgbClr val="008000"/>
                </a:solidFill>
              </a:rPr>
              <a:t>SW:  declarations; translate from source to machine code</a:t>
            </a:r>
          </a:p>
          <a:p>
            <a:pPr lvl="1"/>
            <a:r>
              <a:rPr lang="en-US" dirty="0" smtClean="0">
                <a:solidFill>
                  <a:srgbClr val="0000FF"/>
                </a:solidFill>
              </a:rPr>
              <a:t>HW:  turn on the power supply</a:t>
            </a:r>
            <a:br>
              <a:rPr lang="en-US" dirty="0" smtClean="0">
                <a:solidFill>
                  <a:srgbClr val="0000FF"/>
                </a:solidFill>
              </a:rPr>
            </a:br>
            <a:endParaRPr lang="en-US" dirty="0" smtClean="0">
              <a:solidFill>
                <a:srgbClr val="0000FF"/>
              </a:solidFill>
            </a:endParaRPr>
          </a:p>
          <a:p>
            <a:r>
              <a:rPr lang="en-US" dirty="0" smtClean="0"/>
              <a:t>When is input accepted and what input is acceptable?</a:t>
            </a:r>
          </a:p>
          <a:p>
            <a:pPr lvl="1"/>
            <a:r>
              <a:rPr lang="en-US" dirty="0" smtClean="0">
                <a:solidFill>
                  <a:srgbClr val="008000"/>
                </a:solidFill>
              </a:rPr>
              <a:t>SW accepts input when commanded and as specified, e.g., </a:t>
            </a:r>
            <a:r>
              <a:rPr lang="en-US" dirty="0">
                <a:solidFill>
                  <a:srgbClr val="008000"/>
                </a:solidFill>
              </a:rPr>
              <a:t/>
            </a:r>
            <a:br>
              <a:rPr lang="en-US" dirty="0">
                <a:solidFill>
                  <a:srgbClr val="008000"/>
                </a:solidFill>
              </a:rPr>
            </a:br>
            <a:r>
              <a:rPr lang="en-US" dirty="0" smtClean="0"/>
              <a:t>	</a:t>
            </a:r>
            <a:r>
              <a:rPr lang="en-US" sz="2400" dirty="0" smtClean="0"/>
              <a:t>double </a:t>
            </a:r>
            <a:r>
              <a:rPr lang="en-US" sz="2400" dirty="0"/>
              <a:t>b[SIZE]</a:t>
            </a:r>
            <a:r>
              <a:rPr lang="en-US" sz="2400" dirty="0" smtClean="0"/>
              <a:t>;</a:t>
            </a:r>
            <a:br>
              <a:rPr lang="en-US" sz="2400" dirty="0" smtClean="0"/>
            </a:br>
            <a:r>
              <a:rPr lang="en-US" sz="2400" dirty="0" smtClean="0"/>
              <a:t>	</a:t>
            </a:r>
            <a:r>
              <a:rPr lang="en-US" sz="2400" dirty="0" err="1" smtClean="0"/>
              <a:t>fp</a:t>
            </a:r>
            <a:r>
              <a:rPr lang="en-US" sz="2400" dirty="0" smtClean="0"/>
              <a:t> </a:t>
            </a:r>
            <a:r>
              <a:rPr lang="en-US" sz="2400" dirty="0"/>
              <a:t>= </a:t>
            </a:r>
            <a:r>
              <a:rPr lang="en-US" sz="2400" dirty="0" err="1"/>
              <a:t>fopen</a:t>
            </a:r>
            <a:r>
              <a:rPr lang="en-US" sz="2400" dirty="0"/>
              <a:t>("test.bin","</a:t>
            </a:r>
            <a:r>
              <a:rPr lang="en-US" sz="2400" dirty="0" err="1"/>
              <a:t>rb</a:t>
            </a:r>
            <a:r>
              <a:rPr lang="en-US" sz="2400" dirty="0"/>
              <a:t>")</a:t>
            </a:r>
            <a:r>
              <a:rPr lang="en-US" sz="2400" dirty="0" smtClean="0"/>
              <a:t>;</a:t>
            </a:r>
            <a:br>
              <a:rPr lang="en-US" sz="2400" dirty="0" smtClean="0"/>
            </a:br>
            <a:r>
              <a:rPr lang="en-US" sz="2400" dirty="0" smtClean="0"/>
              <a:t>	</a:t>
            </a:r>
            <a:r>
              <a:rPr lang="en-US" sz="2400" dirty="0" err="1" smtClean="0"/>
              <a:t>size_t</a:t>
            </a:r>
            <a:r>
              <a:rPr lang="en-US" sz="2400" dirty="0" smtClean="0"/>
              <a:t> </a:t>
            </a:r>
            <a:r>
              <a:rPr lang="en-US" sz="2400" dirty="0" err="1"/>
              <a:t>ret_code</a:t>
            </a:r>
            <a:r>
              <a:rPr lang="en-US" sz="2400" dirty="0"/>
              <a:t> = </a:t>
            </a:r>
            <a:r>
              <a:rPr lang="en-US" sz="2400" dirty="0" err="1"/>
              <a:t>fread</a:t>
            </a:r>
            <a:r>
              <a:rPr lang="en-US" sz="2400" dirty="0"/>
              <a:t>(b, </a:t>
            </a:r>
            <a:r>
              <a:rPr lang="en-US" sz="2400" dirty="0" err="1"/>
              <a:t>sizeof</a:t>
            </a:r>
            <a:r>
              <a:rPr lang="en-US" sz="2400" dirty="0"/>
              <a:t> *b, SIZE, </a:t>
            </a:r>
            <a:r>
              <a:rPr lang="en-US" sz="2400" dirty="0" err="1"/>
              <a:t>fp</a:t>
            </a:r>
            <a:r>
              <a:rPr lang="en-US" sz="2400" dirty="0" smtClean="0"/>
              <a:t>) // reads </a:t>
            </a:r>
            <a:r>
              <a:rPr lang="en-US" sz="2400" dirty="0"/>
              <a:t>array of </a:t>
            </a:r>
            <a:r>
              <a:rPr lang="en-US" sz="2400" dirty="0" smtClean="0"/>
              <a:t>doubles</a:t>
            </a:r>
            <a:endParaRPr lang="en-US" dirty="0"/>
          </a:p>
          <a:p>
            <a:pPr lvl="1"/>
            <a:r>
              <a:rPr lang="en-US" dirty="0" smtClean="0">
                <a:solidFill>
                  <a:srgbClr val="0000FF"/>
                </a:solidFill>
              </a:rPr>
              <a:t>HW continuously accepts inputs</a:t>
            </a:r>
            <a:endParaRPr lang="en-US" dirty="0">
              <a:solidFill>
                <a:srgbClr val="0000FF"/>
              </a:solidFill>
            </a:endParaRPr>
          </a:p>
          <a:p>
            <a:pPr lvl="1"/>
            <a:r>
              <a:rPr lang="en-US" dirty="0" smtClean="0">
                <a:solidFill>
                  <a:srgbClr val="0000FF"/>
                </a:solidFill>
              </a:rPr>
              <a:t>HW accepts only two voltage</a:t>
            </a:r>
            <a:r>
              <a:rPr lang="en-US" dirty="0">
                <a:solidFill>
                  <a:srgbClr val="0000FF"/>
                </a:solidFill>
              </a:rPr>
              <a:t> </a:t>
            </a:r>
            <a:r>
              <a:rPr lang="en-US" dirty="0" smtClean="0">
                <a:solidFill>
                  <a:srgbClr val="0000FF"/>
                </a:solidFill>
              </a:rPr>
              <a:t>values</a:t>
            </a:r>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83</a:t>
            </a:fld>
            <a:endParaRPr lang="en-US"/>
          </a:p>
        </p:txBody>
      </p:sp>
    </p:spTree>
    <p:extLst>
      <p:ext uri="{BB962C8B-B14F-4D97-AF65-F5344CB8AC3E}">
        <p14:creationId xmlns:p14="http://schemas.microsoft.com/office/powerpoint/2010/main" val="200460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a:t>
            </a:r>
            <a:r>
              <a:rPr lang="en-US" dirty="0" err="1" smtClean="0"/>
              <a:t>HW</a:t>
            </a:r>
            <a:r>
              <a:rPr lang="en-US" dirty="0" smtClean="0"/>
              <a:t> gates and SW</a:t>
            </a:r>
            <a:endParaRPr lang="en-US" dirty="0"/>
          </a:p>
        </p:txBody>
      </p:sp>
      <p:sp>
        <p:nvSpPr>
          <p:cNvPr id="3" name="Content Placeholder 2"/>
          <p:cNvSpPr>
            <a:spLocks noGrp="1"/>
          </p:cNvSpPr>
          <p:nvPr>
            <p:ph idx="1"/>
          </p:nvPr>
        </p:nvSpPr>
        <p:spPr>
          <a:xfrm>
            <a:off x="457200" y="1132376"/>
            <a:ext cx="8270491" cy="5232982"/>
          </a:xfrm>
        </p:spPr>
        <p:txBody>
          <a:bodyPr>
            <a:normAutofit/>
          </a:bodyPr>
          <a:lstStyle/>
          <a:p>
            <a:r>
              <a:rPr lang="en-US" dirty="0" smtClean="0"/>
              <a:t>Functionality</a:t>
            </a:r>
          </a:p>
          <a:p>
            <a:pPr lvl="1"/>
            <a:r>
              <a:rPr lang="en-US" dirty="0"/>
              <a:t>o</a:t>
            </a:r>
            <a:r>
              <a:rPr lang="en-US" dirty="0" smtClean="0"/>
              <a:t>f SW:  Decided at any time; basically limitless; some programs have long running times</a:t>
            </a:r>
          </a:p>
          <a:p>
            <a:pPr lvl="1"/>
            <a:r>
              <a:rPr lang="en-US" dirty="0">
                <a:solidFill>
                  <a:srgbClr val="0000FF"/>
                </a:solidFill>
              </a:rPr>
              <a:t>o</a:t>
            </a:r>
            <a:r>
              <a:rPr lang="en-US" dirty="0" smtClean="0">
                <a:solidFill>
                  <a:srgbClr val="0000FF"/>
                </a:solidFill>
              </a:rPr>
              <a:t>f HW gate:  Fixed in advance; limited to a few choices; execution time measured in intervals of 10</a:t>
            </a:r>
            <a:r>
              <a:rPr lang="en-US" baseline="30000" dirty="0" smtClean="0">
                <a:solidFill>
                  <a:srgbClr val="0000FF"/>
                </a:solidFill>
              </a:rPr>
              <a:t>-10</a:t>
            </a:r>
            <a:r>
              <a:rPr lang="en-US" dirty="0" smtClean="0">
                <a:solidFill>
                  <a:srgbClr val="0000FF"/>
                </a:solidFill>
              </a:rPr>
              <a:t> seconds</a:t>
            </a:r>
            <a:r>
              <a:rPr lang="en-US" dirty="0" smtClean="0"/>
              <a:t> </a:t>
            </a:r>
          </a:p>
          <a:p>
            <a:r>
              <a:rPr lang="en-US" dirty="0" smtClean="0"/>
              <a:t>Output</a:t>
            </a:r>
          </a:p>
          <a:p>
            <a:pPr lvl="1"/>
            <a:r>
              <a:rPr lang="en-US" dirty="0" smtClean="0"/>
              <a:t>from SW:  various forms , formatted, any symbols</a:t>
            </a:r>
          </a:p>
          <a:p>
            <a:pPr lvl="1"/>
            <a:r>
              <a:rPr lang="en-US" dirty="0" smtClean="0">
                <a:solidFill>
                  <a:srgbClr val="0000FF"/>
                </a:solidFill>
              </a:rPr>
              <a:t>from HW gate:  a wire, carrying one of two voltages, denoting a bit</a:t>
            </a:r>
            <a:endParaRPr lang="en-US" dirty="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84</a:t>
            </a:fld>
            <a:endParaRPr lang="en-US"/>
          </a:p>
        </p:txBody>
      </p:sp>
    </p:spTree>
    <p:extLst>
      <p:ext uri="{BB962C8B-B14F-4D97-AF65-F5344CB8AC3E}">
        <p14:creationId xmlns:p14="http://schemas.microsoft.com/office/powerpoint/2010/main" val="1691150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111103"/>
            <a:ext cx="8229600" cy="5092700"/>
          </a:xfrm>
        </p:spPr>
        <p:txBody>
          <a:bodyPr>
            <a:normAutofit/>
          </a:bodyPr>
          <a:lstStyle/>
          <a:p>
            <a:r>
              <a:rPr lang="en-US" dirty="0" smtClean="0"/>
              <a:t>Voltage divider style circuit is the basis for two-level digital logic circuits</a:t>
            </a:r>
          </a:p>
          <a:p>
            <a:r>
              <a:rPr lang="en-US" dirty="0" smtClean="0"/>
              <a:t>Powered HW is always active</a:t>
            </a:r>
            <a:r>
              <a:rPr lang="en-US" smtClean="0"/>
              <a:t>; whereas, even when SW is loaded </a:t>
            </a:r>
            <a:r>
              <a:rPr lang="en-US" dirty="0" smtClean="0"/>
              <a:t>into </a:t>
            </a:r>
            <a:r>
              <a:rPr lang="en-US" smtClean="0"/>
              <a:t>memory it may </a:t>
            </a:r>
            <a:r>
              <a:rPr lang="en-US" dirty="0" smtClean="0"/>
              <a:t>be suspended rather than executing</a:t>
            </a:r>
          </a:p>
          <a:p>
            <a:endParaRPr lang="en-US" dirty="0" smtClean="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85</a:t>
            </a:fld>
            <a:endParaRPr lang="en-US"/>
          </a:p>
        </p:txBody>
      </p:sp>
    </p:spTree>
    <p:extLst>
      <p:ext uri="{BB962C8B-B14F-4D97-AF65-F5344CB8AC3E}">
        <p14:creationId xmlns:p14="http://schemas.microsoft.com/office/powerpoint/2010/main" val="1227360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114422"/>
            <a:ext cx="8229600" cy="5092700"/>
          </a:xfrm>
        </p:spPr>
        <p:txBody>
          <a:bodyPr>
            <a:normAutofit fontScale="92500" lnSpcReduction="10000"/>
          </a:bodyPr>
          <a:lstStyle/>
          <a:p>
            <a:r>
              <a:rPr lang="en-US" dirty="0" smtClean="0"/>
              <a:t>Automating computing means using a </a:t>
            </a:r>
            <a:r>
              <a:rPr lang="en-US" dirty="0" smtClean="0">
                <a:solidFill>
                  <a:srgbClr val="0000FF"/>
                </a:solidFill>
              </a:rPr>
              <a:t>machine</a:t>
            </a:r>
          </a:p>
          <a:p>
            <a:r>
              <a:rPr lang="en-US" dirty="0"/>
              <a:t>Using machines to compute depends on </a:t>
            </a:r>
            <a:r>
              <a:rPr lang="en-US" dirty="0">
                <a:solidFill>
                  <a:srgbClr val="0000FF"/>
                </a:solidFill>
              </a:rPr>
              <a:t>finite symbol sets</a:t>
            </a:r>
          </a:p>
          <a:p>
            <a:r>
              <a:rPr lang="en-US" dirty="0" smtClean="0"/>
              <a:t>In an analog world, </a:t>
            </a:r>
            <a:r>
              <a:rPr lang="en-US" dirty="0" smtClean="0">
                <a:solidFill>
                  <a:srgbClr val="0000FF"/>
                </a:solidFill>
              </a:rPr>
              <a:t>error accumulates</a:t>
            </a:r>
          </a:p>
          <a:p>
            <a:r>
              <a:rPr lang="en-US" dirty="0"/>
              <a:t>W</a:t>
            </a:r>
            <a:r>
              <a:rPr lang="en-US" dirty="0" smtClean="0"/>
              <a:t>e can make machines that </a:t>
            </a:r>
            <a:r>
              <a:rPr lang="en-US" dirty="0" smtClean="0">
                <a:solidFill>
                  <a:srgbClr val="0000FF"/>
                </a:solidFill>
              </a:rPr>
              <a:t>behave digitally</a:t>
            </a:r>
          </a:p>
          <a:p>
            <a:pPr lvl="1"/>
            <a:r>
              <a:rPr lang="en-US" dirty="0" smtClean="0"/>
              <a:t>Finite symbol sets match manufacturing capability</a:t>
            </a:r>
          </a:p>
          <a:p>
            <a:pPr lvl="1"/>
            <a:r>
              <a:rPr lang="en-US" dirty="0" smtClean="0"/>
              <a:t>Easy symbol distinguishability reduces errors</a:t>
            </a:r>
          </a:p>
          <a:p>
            <a:r>
              <a:rPr lang="en-US" dirty="0" smtClean="0">
                <a:solidFill>
                  <a:srgbClr val="0000FF"/>
                </a:solidFill>
              </a:rPr>
              <a:t>Key concepts</a:t>
            </a:r>
            <a:r>
              <a:rPr lang="en-US" dirty="0" smtClean="0"/>
              <a:t> to achieve the above</a:t>
            </a:r>
          </a:p>
          <a:p>
            <a:pPr lvl="1"/>
            <a:r>
              <a:rPr lang="en-US" b="1" dirty="0"/>
              <a:t>Binary </a:t>
            </a:r>
            <a:r>
              <a:rPr lang="en-US" b="1" dirty="0" smtClean="0"/>
              <a:t>(and higher-radix) </a:t>
            </a:r>
            <a:r>
              <a:rPr lang="en-US" b="1" dirty="0"/>
              <a:t>number systems</a:t>
            </a:r>
          </a:p>
          <a:p>
            <a:pPr lvl="1"/>
            <a:r>
              <a:rPr lang="en-US" b="1" dirty="0" smtClean="0"/>
              <a:t>Voltage band for each symbol and voltage gaps between each pair of symbols for error resistance</a:t>
            </a:r>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86</a:t>
            </a:fld>
            <a:endParaRPr lang="en-US"/>
          </a:p>
        </p:txBody>
      </p:sp>
    </p:spTree>
    <p:extLst>
      <p:ext uri="{BB962C8B-B14F-4D97-AF65-F5344CB8AC3E}">
        <p14:creationId xmlns:p14="http://schemas.microsoft.com/office/powerpoint/2010/main" val="1665141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a:t>
            </a:r>
            <a:endParaRPr lang="en-US" dirty="0"/>
          </a:p>
        </p:txBody>
      </p:sp>
      <p:sp>
        <p:nvSpPr>
          <p:cNvPr id="3" name="Content Placeholder 2"/>
          <p:cNvSpPr>
            <a:spLocks noGrp="1"/>
          </p:cNvSpPr>
          <p:nvPr>
            <p:ph idx="1"/>
          </p:nvPr>
        </p:nvSpPr>
        <p:spPr>
          <a:xfrm>
            <a:off x="486830" y="1116322"/>
            <a:ext cx="8382850" cy="4924814"/>
          </a:xfrm>
        </p:spPr>
        <p:txBody>
          <a:bodyPr/>
          <a:lstStyle/>
          <a:p>
            <a:r>
              <a:rPr lang="en-US" dirty="0" smtClean="0"/>
              <a:t>Attendance strongly recommended</a:t>
            </a:r>
          </a:p>
          <a:p>
            <a:r>
              <a:rPr lang="en-US" dirty="0" smtClean="0"/>
              <a:t>Lectures include </a:t>
            </a:r>
            <a:r>
              <a:rPr lang="en-US" dirty="0" err="1" smtClean="0"/>
              <a:t>iClicker</a:t>
            </a:r>
            <a:r>
              <a:rPr lang="en-US" dirty="0" smtClean="0"/>
              <a:t> for-credit quizzes</a:t>
            </a:r>
            <a:endParaRPr lang="en-US" dirty="0"/>
          </a:p>
          <a:p>
            <a:r>
              <a:rPr lang="en-US" dirty="0" smtClean="0">
                <a:solidFill>
                  <a:srgbClr val="0070C0"/>
                </a:solidFill>
              </a:rPr>
              <a:t>Handwritten note taking recommended</a:t>
            </a:r>
          </a:p>
          <a:p>
            <a:pPr lvl="1"/>
            <a:r>
              <a:rPr lang="en-US" dirty="0"/>
              <a:t>Research shows that </a:t>
            </a:r>
            <a:r>
              <a:rPr lang="en-US" dirty="0" smtClean="0"/>
              <a:t>handwritten </a:t>
            </a:r>
            <a:r>
              <a:rPr lang="en-US" dirty="0"/>
              <a:t>note taking results in better, faster </a:t>
            </a:r>
            <a:r>
              <a:rPr lang="en-US" dirty="0" smtClean="0"/>
              <a:t>learning</a:t>
            </a:r>
          </a:p>
          <a:p>
            <a:pPr lvl="1"/>
            <a:r>
              <a:rPr lang="en-US" dirty="0" smtClean="0"/>
              <a:t>Better for making and annotating diagrams, which are key to describing computer architecture</a:t>
            </a:r>
            <a:br>
              <a:rPr lang="en-US" dirty="0" smtClean="0"/>
            </a:br>
            <a:endParaRPr lang="en-US" dirty="0" smtClean="0"/>
          </a:p>
        </p:txBody>
      </p:sp>
      <p:sp>
        <p:nvSpPr>
          <p:cNvPr id="4" name="Date Placeholder 3"/>
          <p:cNvSpPr>
            <a:spLocks noGrp="1"/>
          </p:cNvSpPr>
          <p:nvPr>
            <p:ph type="dt" sz="half" idx="10"/>
          </p:nvPr>
        </p:nvSpPr>
        <p:spPr/>
        <p:txBody>
          <a:bodyPr/>
          <a:lstStyle/>
          <a:p>
            <a:r>
              <a:rPr lang="en-US" smtClean="0"/>
              <a:t>© 2018 by George B. Adams III</a:t>
            </a:r>
            <a:endParaRPr lang="en-US"/>
          </a:p>
        </p:txBody>
      </p:sp>
      <p:sp>
        <p:nvSpPr>
          <p:cNvPr id="5" name="Slide Number Placeholder 4"/>
          <p:cNvSpPr>
            <a:spLocks noGrp="1"/>
          </p:cNvSpPr>
          <p:nvPr>
            <p:ph type="sldNum" sz="quarter" idx="12"/>
          </p:nvPr>
        </p:nvSpPr>
        <p:spPr/>
        <p:txBody>
          <a:bodyPr/>
          <a:lstStyle/>
          <a:p>
            <a:fld id="{F616CA18-62AE-B34C-A151-070DF961BCFA}" type="slidenum">
              <a:rPr lang="en-US" smtClean="0"/>
              <a:pPr/>
              <a:t>9</a:t>
            </a:fld>
            <a:endParaRPr lang="en-US"/>
          </a:p>
        </p:txBody>
      </p:sp>
    </p:spTree>
    <p:extLst>
      <p:ext uri="{BB962C8B-B14F-4D97-AF65-F5344CB8AC3E}">
        <p14:creationId xmlns:p14="http://schemas.microsoft.com/office/powerpoint/2010/main" val="127621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TM10203755">
  <a:themeElements>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Office Theme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Office Theme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Office Theme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Office Theme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Office Theme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Office Theme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Madison</Template>
  <TotalTime>51808</TotalTime>
  <Words>5567</Words>
  <Application>Microsoft Macintosh PowerPoint</Application>
  <PresentationFormat>On-screen Show (4:3)</PresentationFormat>
  <Paragraphs>1052</Paragraphs>
  <Slides>86</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Calibri</vt:lpstr>
      <vt:lpstr>Mangal</vt:lpstr>
      <vt:lpstr>ＭＳ Ｐゴシック</vt:lpstr>
      <vt:lpstr>Palatino</vt:lpstr>
      <vt:lpstr>Times New Roman</vt:lpstr>
      <vt:lpstr>Wingdings</vt:lpstr>
      <vt:lpstr>WP TypographicSymbols</vt:lpstr>
      <vt:lpstr>Arial</vt:lpstr>
      <vt:lpstr>TM10203755</vt:lpstr>
      <vt:lpstr>PowerPoint Presentation</vt:lpstr>
      <vt:lpstr>CS250 Computer Architecture</vt:lpstr>
      <vt:lpstr>PowerPoint Presentation</vt:lpstr>
      <vt:lpstr>PowerPoint Presentation</vt:lpstr>
      <vt:lpstr>PowerPoint Presentation</vt:lpstr>
      <vt:lpstr>CS250 – General Information</vt:lpstr>
      <vt:lpstr>Grading</vt:lpstr>
      <vt:lpstr>Absences</vt:lpstr>
      <vt:lpstr>Lecture</vt:lpstr>
      <vt:lpstr>Textbook</vt:lpstr>
      <vt:lpstr>Homework and Lab Assignments</vt:lpstr>
      <vt:lpstr>Lab</vt:lpstr>
      <vt:lpstr>Exams</vt:lpstr>
      <vt:lpstr>Course “equipment”</vt:lpstr>
      <vt:lpstr>Course Resources</vt:lpstr>
      <vt:lpstr>About George Adams</vt:lpstr>
      <vt:lpstr>What to expect of your instructors</vt:lpstr>
      <vt:lpstr>What I expect of students</vt:lpstr>
      <vt:lpstr>Today’s assignment</vt:lpstr>
      <vt:lpstr>Lecture 01 – What is a computer?</vt:lpstr>
      <vt:lpstr>PowerPoint Presentation</vt:lpstr>
      <vt:lpstr>Antikythera Mechanism – computer, ca 200 BC</vt:lpstr>
      <vt:lpstr>Charles Babbage – Difference Engine No. 2</vt:lpstr>
      <vt:lpstr>A widely employed computer until late 1940s</vt:lpstr>
      <vt:lpstr>Marchant mechanical calculator</vt:lpstr>
      <vt:lpstr>Why are mechanical computers in museums only?</vt:lpstr>
      <vt:lpstr>PowerPoint Presentation</vt:lpstr>
      <vt:lpstr>PowerPoint Presentation</vt:lpstr>
      <vt:lpstr>Very early electronic computer</vt:lpstr>
      <vt:lpstr>Vacuum tube computer pro and con</vt:lpstr>
      <vt:lpstr>The first transistor, 1947</vt:lpstr>
      <vt:lpstr>Transistor #1 made in 1947</vt:lpstr>
      <vt:lpstr>PowerPoint Presentation</vt:lpstr>
      <vt:lpstr>Computers hardware milestones</vt:lpstr>
      <vt:lpstr>Cray-2 circuit module</vt:lpstr>
      <vt:lpstr>Computers change – 26 years later</vt:lpstr>
      <vt:lpstr>Computing is change – 26 years later</vt:lpstr>
      <vt:lpstr>What is a computer?</vt:lpstr>
      <vt:lpstr>PowerPoint Presentation</vt:lpstr>
      <vt:lpstr>Today’s lecture preparations</vt:lpstr>
      <vt:lpstr>Lecture 02 – From math to circuits</vt:lpstr>
      <vt:lpstr>Algebras </vt:lpstr>
      <vt:lpstr>Defining an algebraic operation </vt:lpstr>
      <vt:lpstr>Can a computer perform Grade School addition?</vt:lpstr>
      <vt:lpstr>Which algebra should we choose?</vt:lpstr>
      <vt:lpstr>Boolean algebra, an algebra to describe computers</vt:lpstr>
      <vt:lpstr>Boolean algebra, an algebra to describe computers</vt:lpstr>
      <vt:lpstr>Statements and Boolean Logic</vt:lpstr>
      <vt:lpstr>Unary operation NOT (negation)</vt:lpstr>
      <vt:lpstr>Boolean algebra assumes “perfection”</vt:lpstr>
      <vt:lpstr>Being discrete in the real world</vt:lpstr>
      <vt:lpstr>Digital:  approximating perfection</vt:lpstr>
      <vt:lpstr>Electrically controlled On/Off switch</vt:lpstr>
      <vt:lpstr>Operation of digital NOT circuit</vt:lpstr>
      <vt:lpstr>Circuit to perform Boolean NOT</vt:lpstr>
      <vt:lpstr>Complementary MOSFETs (CMOS) </vt:lpstr>
      <vt:lpstr>  AND operation defining truth table</vt:lpstr>
      <vt:lpstr>OR operation</vt:lpstr>
      <vt:lpstr>Live Example</vt:lpstr>
      <vt:lpstr>How many 2-input operations exist?</vt:lpstr>
      <vt:lpstr>Key knowledge</vt:lpstr>
      <vt:lpstr>PowerPoint Presentation</vt:lpstr>
      <vt:lpstr>Today’s lecture preparations</vt:lpstr>
      <vt:lpstr>Lecture 03 – Logic circuits</vt:lpstr>
      <vt:lpstr>NAND operation, (AB)’ </vt:lpstr>
      <vt:lpstr>Key invention – CMOS circuit for (AB)’</vt:lpstr>
      <vt:lpstr>Logical NOR operation, (A+B)’ </vt:lpstr>
      <vt:lpstr>Live example</vt:lpstr>
      <vt:lpstr>Summary</vt:lpstr>
      <vt:lpstr>Assignment for Week 02</vt:lpstr>
      <vt:lpstr>Voltage and current, part 1</vt:lpstr>
      <vt:lpstr>Voltage and current, part 2</vt:lpstr>
      <vt:lpstr>Example circuit</vt:lpstr>
      <vt:lpstr>Example circuit with supply voltage V</vt:lpstr>
      <vt:lpstr>Creating two voltage levels</vt:lpstr>
      <vt:lpstr>A switch is a two-valued resistor</vt:lpstr>
      <vt:lpstr>Series and parallel resistors</vt:lpstr>
      <vt:lpstr>NAND circuit is a voltage divider</vt:lpstr>
      <vt:lpstr>Digital Logic</vt:lpstr>
      <vt:lpstr>PowerPoint Presentation</vt:lpstr>
      <vt:lpstr>Diagram levels of abstraction</vt:lpstr>
      <vt:lpstr>Levels of abstraction – another example</vt:lpstr>
      <vt:lpstr>Comparison of HW gates and SW code</vt:lpstr>
      <vt:lpstr>Comparison of HW gates and SW</vt:lpstr>
      <vt:lpstr>Summary</vt:lpstr>
      <vt:lpstr>Summary</vt:lpstr>
    </vt:vector>
  </TitlesOfParts>
  <Company>Purdue University</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CS250 Computer Architecture</dc:title>
  <dc:creator>George Adams</dc:creator>
  <cp:lastModifiedBy>George Bunch Adams III</cp:lastModifiedBy>
  <cp:revision>1331</cp:revision>
  <cp:lastPrinted>2017-10-17T21:59:48Z</cp:lastPrinted>
  <dcterms:created xsi:type="dcterms:W3CDTF">2017-01-09T11:24:18Z</dcterms:created>
  <dcterms:modified xsi:type="dcterms:W3CDTF">2018-01-12T02:53:12Z</dcterms:modified>
</cp:coreProperties>
</file>